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3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4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5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9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trictFirstAndLastChars="0" saveSubsetFonts="1">
  <p:sldMasterIdLst>
    <p:sldMasterId id="2147483877" r:id="rId1"/>
  </p:sldMasterIdLst>
  <p:notesMasterIdLst>
    <p:notesMasterId r:id="rId29"/>
  </p:notesMasterIdLst>
  <p:handoutMasterIdLst>
    <p:handoutMasterId r:id="rId30"/>
  </p:handoutMasterIdLst>
  <p:sldIdLst>
    <p:sldId id="414" r:id="rId2"/>
    <p:sldId id="3991" r:id="rId3"/>
    <p:sldId id="3983" r:id="rId4"/>
    <p:sldId id="3985" r:id="rId5"/>
    <p:sldId id="3987" r:id="rId6"/>
    <p:sldId id="3986" r:id="rId7"/>
    <p:sldId id="3990" r:id="rId8"/>
    <p:sldId id="3992" r:id="rId9"/>
    <p:sldId id="3957" r:id="rId10"/>
    <p:sldId id="3959" r:id="rId11"/>
    <p:sldId id="3993" r:id="rId12"/>
    <p:sldId id="3994" r:id="rId13"/>
    <p:sldId id="3960" r:id="rId14"/>
    <p:sldId id="3995" r:id="rId15"/>
    <p:sldId id="3965" r:id="rId16"/>
    <p:sldId id="3966" r:id="rId17"/>
    <p:sldId id="3967" r:id="rId18"/>
    <p:sldId id="3968" r:id="rId19"/>
    <p:sldId id="3969" r:id="rId20"/>
    <p:sldId id="3996" r:id="rId21"/>
    <p:sldId id="3972" r:id="rId22"/>
    <p:sldId id="3997" r:id="rId23"/>
    <p:sldId id="3974" r:id="rId24"/>
    <p:sldId id="3975" r:id="rId25"/>
    <p:sldId id="3976" r:id="rId26"/>
    <p:sldId id="3998" r:id="rId27"/>
    <p:sldId id="3999" r:id="rId28"/>
  </p:sldIdLst>
  <p:sldSz cx="9906000" cy="6858000" type="A4"/>
  <p:notesSz cx="6797675" cy="9928225"/>
  <p:custDataLst>
    <p:tags r:id="rId31"/>
  </p:custDataLst>
  <p:defaultTextStyle>
    <a:defPPr>
      <a:defRPr lang="en-US"/>
    </a:defPPr>
    <a:lvl1pPr algn="ctr" rtl="0" fontAlgn="base">
      <a:lnSpc>
        <a:spcPts val="1286"/>
      </a:lnSpc>
      <a:spcBef>
        <a:spcPct val="0"/>
      </a:spcBef>
      <a:spcAft>
        <a:spcPct val="0"/>
      </a:spcAft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1pPr>
    <a:lvl2pPr marL="419773" algn="ctr" rtl="0" fontAlgn="base">
      <a:lnSpc>
        <a:spcPts val="1286"/>
      </a:lnSpc>
      <a:spcBef>
        <a:spcPct val="0"/>
      </a:spcBef>
      <a:spcAft>
        <a:spcPct val="0"/>
      </a:spcAft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2pPr>
    <a:lvl3pPr marL="839546" algn="ctr" rtl="0" fontAlgn="base">
      <a:lnSpc>
        <a:spcPts val="1286"/>
      </a:lnSpc>
      <a:spcBef>
        <a:spcPct val="0"/>
      </a:spcBef>
      <a:spcAft>
        <a:spcPct val="0"/>
      </a:spcAft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3pPr>
    <a:lvl4pPr marL="1259318" algn="ctr" rtl="0" fontAlgn="base">
      <a:lnSpc>
        <a:spcPts val="1286"/>
      </a:lnSpc>
      <a:spcBef>
        <a:spcPct val="0"/>
      </a:spcBef>
      <a:spcAft>
        <a:spcPct val="0"/>
      </a:spcAft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4pPr>
    <a:lvl5pPr marL="1679090" algn="ctr" rtl="0" fontAlgn="base">
      <a:lnSpc>
        <a:spcPts val="1286"/>
      </a:lnSpc>
      <a:spcBef>
        <a:spcPct val="0"/>
      </a:spcBef>
      <a:spcAft>
        <a:spcPct val="0"/>
      </a:spcAft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5pPr>
    <a:lvl6pPr marL="2098864" algn="l" defTabSz="839546" rtl="0" eaLnBrk="1" latinLnBrk="0" hangingPunct="1"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6pPr>
    <a:lvl7pPr marL="2518636" algn="l" defTabSz="839546" rtl="0" eaLnBrk="1" latinLnBrk="0" hangingPunct="1"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7pPr>
    <a:lvl8pPr marL="2938409" algn="l" defTabSz="839546" rtl="0" eaLnBrk="1" latinLnBrk="0" hangingPunct="1"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8pPr>
    <a:lvl9pPr marL="3358181" algn="l" defTabSz="839546" rtl="0" eaLnBrk="1" latinLnBrk="0" hangingPunct="1">
      <a:defRPr sz="1000" kern="1200">
        <a:solidFill>
          <a:srgbClr val="010024"/>
        </a:solidFill>
        <a:latin typeface="EYInterstate Regular" pitchFamily="2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3" pos="3052" userDrawn="1">
          <p15:clr>
            <a:srgbClr val="A4A3A4"/>
          </p15:clr>
        </p15:guide>
        <p15:guide id="4" pos="5978" userDrawn="1">
          <p15:clr>
            <a:srgbClr val="A4A3A4"/>
          </p15:clr>
        </p15:guide>
        <p15:guide id="5" pos="330" userDrawn="1">
          <p15:clr>
            <a:srgbClr val="A4A3A4"/>
          </p15:clr>
        </p15:guide>
        <p15:guide id="6" orient="horz" pos="2092" userDrawn="1">
          <p15:clr>
            <a:srgbClr val="A4A3A4"/>
          </p15:clr>
        </p15:guide>
        <p15:guide id="10" orient="horz" pos="390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00"/>
    <a:srgbClr val="FFE600"/>
    <a:srgbClr val="2E2E38"/>
    <a:srgbClr val="FFE91D"/>
    <a:srgbClr val="C5E8FF"/>
    <a:srgbClr val="85DFFF"/>
    <a:srgbClr val="ACEAAF"/>
    <a:srgbClr val="B9DDC0"/>
    <a:srgbClr val="FFEC3B"/>
    <a:srgbClr val="E2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457" autoAdjust="0"/>
  </p:normalViewPr>
  <p:slideViewPr>
    <p:cSldViewPr snapToGrid="0">
      <p:cViewPr>
        <p:scale>
          <a:sx n="75" d="100"/>
          <a:sy n="75" d="100"/>
        </p:scale>
        <p:origin x="-1080" y="-72"/>
      </p:cViewPr>
      <p:guideLst>
        <p:guide orient="horz" pos="2092"/>
        <p:guide orient="horz" pos="3906"/>
        <p:guide pos="3052"/>
        <p:guide pos="5978"/>
        <p:guide pos="3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400" y="72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delbende\Desktop\ANCT\0.%20Mission%20MAPP\Enqu&#234;te%20Flash%20Polville\Export%20Donn&#233;es%20Questions.xlsx" TargetMode="External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elbende\Desktop\ANCT\0.%20Mission%20MAPP\Enqu&#234;te%20Flash%20Polville\Export%20Donn&#233;es%20Questions_Doc%20Travai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Edelbende\Desktop\ANCT\0.%20Mission%20MAPP\Enqu&#234;te%20Flash%20Polville\Export%20Donn&#233;es%20Questions.xlsx" TargetMode="Externa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elbende\Desktop\ANCT\0.%20Mission%20MAPP\Enqu&#234;te%20Flash%20Polville\Export%20Donn&#233;es%20Question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elbende\Desktop\ANCT\0.%20Mission%20MAPP\Enqu&#234;te%20Flash%20Polville\Export%20Donn&#233;es%20Questions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Edelbende\Desktop\ANCT\0.%20Mission%20MAPP\Enqu&#234;te%20Flash%20Polville\Export%20Donn&#233;es%20Question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Edelbende\Desktop\ANCT\0.%20Mission%20MAPP\Enqu&#234;te%20Flash%20Polville\Export%20Donn&#233;es%20Question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Edelbende\Desktop\ANCT\0.%20Mission%20MAPP\Enqu&#234;te%20Flash%20Polville\Export%20Donn&#233;es%20Question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Edelbende\Desktop\ANCT\0.%20Mission%20MAPP\Enqu&#234;te%20Flash%20Polville\Export%20Donn&#233;es%20Question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elbende\Desktop\ANCT\0.%20Mission%20MAPP\Enqu&#234;te%20Flash%20Polville\Export%20Donn&#233;es%20Ques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55934834134703"/>
          <c:y val="0.21485493662800886"/>
          <c:w val="0.48044391927213703"/>
          <c:h val="0.7327181711158221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21'!$A$4:$A$10</c:f>
              <c:strCache>
                <c:ptCount val="7"/>
                <c:pt idx="0">
                  <c:v>Lien social, citoyenneté et participation des habitants</c:v>
                </c:pt>
                <c:pt idx="1">
                  <c:v>Culture et expression artistique</c:v>
                </c:pt>
                <c:pt idx="2">
                  <c:v>Emploi</c:v>
                </c:pt>
                <c:pt idx="3">
                  <c:v>Education</c:v>
                </c:pt>
                <c:pt idx="4">
                  <c:v>Santé</c:v>
                </c:pt>
                <c:pt idx="5">
                  <c:v>Parentalité et droits sociaux</c:v>
                </c:pt>
                <c:pt idx="6">
                  <c:v>Autre</c:v>
                </c:pt>
              </c:strCache>
            </c:strRef>
          </c:cat>
          <c:val>
            <c:numRef>
              <c:f>'Question 21'!$B$4:$B$10</c:f>
              <c:numCache>
                <c:formatCode>0%</c:formatCode>
                <c:ptCount val="7"/>
                <c:pt idx="0">
                  <c:v>0.37109999999999999</c:v>
                </c:pt>
                <c:pt idx="1">
                  <c:v>0.14660000000000001</c:v>
                </c:pt>
                <c:pt idx="2">
                  <c:v>0.1203</c:v>
                </c:pt>
                <c:pt idx="3">
                  <c:v>0.1048</c:v>
                </c:pt>
                <c:pt idx="4">
                  <c:v>3.7900000000000003E-2</c:v>
                </c:pt>
                <c:pt idx="5">
                  <c:v>3.5400000000000001E-2</c:v>
                </c:pt>
                <c:pt idx="6">
                  <c:v>0.18390000000000001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F1-44F3-A478-8060178264B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7"/>
        <c:overlap val="-16"/>
        <c:axId val="187357056"/>
        <c:axId val="177369088"/>
      </c:barChart>
      <c:valAx>
        <c:axId val="177369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187357056"/>
        <c:crosses val="autoZero"/>
        <c:crossBetween val="between"/>
        <c:majorUnit val="0.1"/>
      </c:valAx>
      <c:catAx>
        <c:axId val="1873570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177369088"/>
        <c:crosses val="autoZero"/>
        <c:auto val="1"/>
        <c:lblAlgn val="ctr"/>
        <c:lblOffset val="5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accent1"/>
      </a:solidFill>
    </a:ln>
    <a:effectLst/>
  </c:spPr>
  <c:txPr>
    <a:bodyPr/>
    <a:lstStyle/>
    <a:p>
      <a:pPr>
        <a:defRPr>
          <a:solidFill>
            <a:schemeClr val="bg2">
              <a:lumMod val="7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412918804708725"/>
          <c:y val="0.24010909099650707"/>
          <c:w val="0.45690009055236946"/>
          <c:h val="0.668367216929537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'Question 14'!$B$3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'Question 14'!$A$4:$A$11</c:f>
              <c:strCache>
                <c:ptCount val="8"/>
                <c:pt idx="0">
                  <c:v>Je ne suis pas en mesure de répondre à cette question</c:v>
                </c:pt>
                <c:pt idx="1">
                  <c:v>Certainement pas</c:v>
                </c:pt>
                <c:pt idx="2">
                  <c:v>Probablement pas</c:v>
                </c:pt>
                <c:pt idx="3">
                  <c:v>Probablement, mais je ne suis pas en mesure d’estimer quand</c:v>
                </c:pt>
                <c:pt idx="4">
                  <c:v>Oui, dans les 6 mois à venir</c:v>
                </c:pt>
                <c:pt idx="5">
                  <c:v>Oui, dans les 3 mois à venir</c:v>
                </c:pt>
                <c:pt idx="6">
                  <c:v>Oui, dans le mois à venir</c:v>
                </c:pt>
                <c:pt idx="7">
                  <c:v>Oui, c’est déjà le cas</c:v>
                </c:pt>
              </c:strCache>
            </c:strRef>
          </c:cat>
          <c:val>
            <c:numRef>
              <c:f>'Question 14'!$B$4:$B$11</c:f>
              <c:numCache>
                <c:formatCode>0%</c:formatCode>
                <c:ptCount val="8"/>
                <c:pt idx="0">
                  <c:v>0.1721</c:v>
                </c:pt>
                <c:pt idx="1">
                  <c:v>4.4999999999999998E-2</c:v>
                </c:pt>
                <c:pt idx="2">
                  <c:v>0.17519999999999999</c:v>
                </c:pt>
                <c:pt idx="3">
                  <c:v>0.28649999999999998</c:v>
                </c:pt>
                <c:pt idx="4">
                  <c:v>0.1081</c:v>
                </c:pt>
                <c:pt idx="5">
                  <c:v>0.11210000000000001</c:v>
                </c:pt>
                <c:pt idx="6">
                  <c:v>3.7100000000000001E-2</c:v>
                </c:pt>
                <c:pt idx="7">
                  <c:v>6.3899999999999998E-2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06-4386-885F-20BAA5373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87091200"/>
        <c:axId val="187089664"/>
      </c:barChart>
      <c:valAx>
        <c:axId val="187089664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20000"/>
                  <a:lumOff val="80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chemeClr val="bg2">
                    <a:lumMod val="75000"/>
                  </a:schemeClr>
                </a:solidFill>
              </a:defRPr>
            </a:pPr>
            <a:endParaRPr lang="fr-FR"/>
          </a:p>
        </c:txPr>
        <c:crossAx val="187091200"/>
        <c:crosses val="autoZero"/>
        <c:crossBetween val="between"/>
      </c:valAx>
      <c:catAx>
        <c:axId val="1870912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chemeClr val="bg2">
                    <a:lumMod val="75000"/>
                  </a:schemeClr>
                </a:solidFill>
              </a:defRPr>
            </a:pPr>
            <a:endParaRPr lang="fr-FR"/>
          </a:p>
        </c:txPr>
        <c:crossAx val="187089664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spPr>
    <a:ln w="6350">
      <a:solidFill>
        <a:schemeClr val="accent4">
          <a:lumMod val="40000"/>
          <a:lumOff val="60000"/>
        </a:schemeClr>
      </a:solidFill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854660409508287"/>
          <c:y val="0.2144736501388731"/>
          <c:w val="0.65659053122341182"/>
          <c:h val="0.7137491682813172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AE5CF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22'!$A$4:$A$9</c:f>
              <c:strCache>
                <c:ptCount val="6"/>
                <c:pt idx="0">
                  <c:v>Moins de 10 k€</c:v>
                </c:pt>
                <c:pt idx="1">
                  <c:v>De 10 à 50 k€</c:v>
                </c:pt>
                <c:pt idx="2">
                  <c:v>De 50 à 100 k€</c:v>
                </c:pt>
                <c:pt idx="3">
                  <c:v>De 100 à 200 k€</c:v>
                </c:pt>
                <c:pt idx="4">
                  <c:v>De 200 à 500 k€</c:v>
                </c:pt>
                <c:pt idx="5">
                  <c:v>Plus de 500 k€</c:v>
                </c:pt>
              </c:strCache>
            </c:strRef>
          </c:cat>
          <c:val>
            <c:numRef>
              <c:f>'Question 22'!$B$4:$B$9</c:f>
              <c:numCache>
                <c:formatCode>0%</c:formatCode>
                <c:ptCount val="6"/>
                <c:pt idx="0">
                  <c:v>7.1599999999999997E-2</c:v>
                </c:pt>
                <c:pt idx="1">
                  <c:v>0.17630000000000001</c:v>
                </c:pt>
                <c:pt idx="2">
                  <c:v>0.1542</c:v>
                </c:pt>
                <c:pt idx="3">
                  <c:v>0.1757</c:v>
                </c:pt>
                <c:pt idx="4">
                  <c:v>0.19189999999999999</c:v>
                </c:pt>
                <c:pt idx="5">
                  <c:v>0.2303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E3-4AC6-A058-FDA1A3013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188600704"/>
        <c:axId val="188594816"/>
      </c:barChart>
      <c:valAx>
        <c:axId val="188594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188600704"/>
        <c:crosses val="autoZero"/>
        <c:crossBetween val="between"/>
      </c:valAx>
      <c:catAx>
        <c:axId val="188600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188594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accent1"/>
      </a:solidFill>
    </a:ln>
    <a:effectLst/>
  </c:spPr>
  <c:txPr>
    <a:bodyPr/>
    <a:lstStyle/>
    <a:p>
      <a:pPr>
        <a:defRPr>
          <a:solidFill>
            <a:schemeClr val="bg2">
              <a:lumMod val="7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72417988203969"/>
          <c:y val="0.20862731440793375"/>
          <c:w val="0.86433220557853063"/>
          <c:h val="0.572835573749755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'Question 23'!$B$3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FFCCCC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'Question 23'!$A$4:$A$10</c:f>
              <c:strCache>
                <c:ptCount val="7"/>
                <c:pt idx="0">
                  <c:v>Aucun salarié</c:v>
                </c:pt>
                <c:pt idx="1">
                  <c:v>1 ou 2 salariés</c:v>
                </c:pt>
                <c:pt idx="2">
                  <c:v>3 à 5 salariés</c:v>
                </c:pt>
                <c:pt idx="3">
                  <c:v>6 à 9 salariés</c:v>
                </c:pt>
                <c:pt idx="4">
                  <c:v>10 à 19 salariés</c:v>
                </c:pt>
                <c:pt idx="5">
                  <c:v>20 à 49 salariés</c:v>
                </c:pt>
                <c:pt idx="6">
                  <c:v>50 salariés et plus</c:v>
                </c:pt>
              </c:strCache>
            </c:strRef>
          </c:cat>
          <c:val>
            <c:numRef>
              <c:f>'Question 23'!$B$4:$B$10</c:f>
              <c:numCache>
                <c:formatCode>0%</c:formatCode>
                <c:ptCount val="7"/>
                <c:pt idx="0">
                  <c:v>0.15310000000000001</c:v>
                </c:pt>
                <c:pt idx="1">
                  <c:v>0.2258</c:v>
                </c:pt>
                <c:pt idx="2">
                  <c:v>0.2077</c:v>
                </c:pt>
                <c:pt idx="3">
                  <c:v>0.13039999999999999</c:v>
                </c:pt>
                <c:pt idx="4">
                  <c:v>0.1285</c:v>
                </c:pt>
                <c:pt idx="5">
                  <c:v>0.1051</c:v>
                </c:pt>
                <c:pt idx="6">
                  <c:v>4.9299999999999997E-2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55-4FE6-A1BD-BCF99EC06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905728"/>
        <c:axId val="188904192"/>
      </c:barChart>
      <c:valAx>
        <c:axId val="188904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fr-FR"/>
          </a:p>
        </c:txPr>
        <c:crossAx val="188905728"/>
        <c:crosses val="autoZero"/>
        <c:crossBetween val="between"/>
      </c:valAx>
      <c:catAx>
        <c:axId val="18890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fr-FR"/>
          </a:p>
        </c:txPr>
        <c:crossAx val="188904192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fr-FR" dirty="0">
                <a:solidFill>
                  <a:schemeClr val="bg1"/>
                </a:solidFill>
              </a:rPr>
              <a:t>X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321299845071693"/>
          <c:y val="0.2442335903118075"/>
          <c:w val="0.37053873264762993"/>
          <c:h val="0.66643860032427571"/>
        </c:manualLayout>
      </c:layout>
      <c:pieChart>
        <c:varyColors val="1"/>
        <c:ser>
          <c:idx val="0"/>
          <c:order val="0"/>
          <c:tx>
            <c:strRef>
              <c:f>'Question 24'!$B$3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dPt>
            <c:idx val="0"/>
            <c:bubble3D val="0"/>
            <c:spPr>
              <a:solidFill>
                <a:schemeClr val="tx1">
                  <a:lumMod val="20000"/>
                  <a:lumOff val="80000"/>
                </a:schemeClr>
              </a:solidFill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DB6-4585-A304-B7BBD05B10FC}"/>
              </c:ext>
            </c:extLst>
          </c:dPt>
          <c:dPt>
            <c:idx val="1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DB6-4585-A304-B7BBD05B10FC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DB6-4585-A304-B7BBD05B10FC}"/>
              </c:ext>
            </c:extLst>
          </c:dPt>
          <c:dPt>
            <c:idx val="3"/>
            <c:bubble3D val="0"/>
            <c:spPr>
              <a:solidFill>
                <a:srgbClr val="9A999D"/>
              </a:solidFill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DB6-4585-A304-B7BBD05B10FC}"/>
              </c:ext>
            </c:extLst>
          </c:dPt>
          <c:dLbls>
            <c:dLbl>
              <c:idx val="0"/>
              <c:layout>
                <c:manualLayout>
                  <c:x val="-8.2540595897425378E-2"/>
                  <c:y val="7.4886528096513957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2">
                            <a:lumMod val="75000"/>
                          </a:schemeClr>
                        </a:solidFill>
                      </a:rPr>
                      <a:t>Moins de 20 adhérents</a:t>
                    </a:r>
                    <a:endParaRPr lang="en-US" baseline="0" dirty="0">
                      <a:solidFill>
                        <a:schemeClr val="bg2">
                          <a:lumMod val="75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B6-4585-A304-B7BBD05B10FC}"/>
                </c:ext>
              </c:extLst>
            </c:dLbl>
            <c:dLbl>
              <c:idx val="1"/>
              <c:layout>
                <c:manualLayout>
                  <c:x val="3.5877605495673537E-2"/>
                  <c:y val="4.7189198690411847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2">
                            <a:lumMod val="75000"/>
                          </a:schemeClr>
                        </a:solidFill>
                      </a:rPr>
                      <a:t>20 à 50 adhérents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B6-4585-A304-B7BBD05B10FC}"/>
                </c:ext>
              </c:extLst>
            </c:dLbl>
            <c:dLbl>
              <c:idx val="2"/>
              <c:layout>
                <c:manualLayout>
                  <c:x val="3.6189517164846231E-2"/>
                  <c:y val="-2.2070141488744802E-3"/>
                </c:manualLayout>
              </c:layout>
              <c:tx>
                <c:rich>
                  <a:bodyPr/>
                  <a:lstStyle/>
                  <a:p>
                    <a:r>
                      <a:rPr lang="fr-FR" dirty="0"/>
                      <a:t>De 51 à 100 adhérents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B6-4585-A304-B7BBD05B10FC}"/>
                </c:ext>
              </c:extLst>
            </c:dLbl>
            <c:dLbl>
              <c:idx val="3"/>
              <c:layout>
                <c:manualLayout>
                  <c:x val="-5.2329918517072395E-2"/>
                  <c:y val="-6.58108292360790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Plus de 100 adhérents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B6-4585-A304-B7BBD05B10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'Question 24'!$A$4:$A$7</c:f>
              <c:strCache>
                <c:ptCount val="4"/>
                <c:pt idx="0">
                  <c:v>Moins de 20</c:v>
                </c:pt>
                <c:pt idx="1">
                  <c:v>20 à 50</c:v>
                </c:pt>
                <c:pt idx="2">
                  <c:v>51 à 100</c:v>
                </c:pt>
                <c:pt idx="3">
                  <c:v>Plus de 100</c:v>
                </c:pt>
              </c:strCache>
            </c:strRef>
          </c:cat>
          <c:val>
            <c:numRef>
              <c:f>'Question 24'!$B$4:$B$7</c:f>
              <c:numCache>
                <c:formatCode>0.00%</c:formatCode>
                <c:ptCount val="4"/>
                <c:pt idx="0">
                  <c:v>0.21290000000000001</c:v>
                </c:pt>
                <c:pt idx="1">
                  <c:v>0.1996</c:v>
                </c:pt>
                <c:pt idx="2">
                  <c:v>0.1671</c:v>
                </c:pt>
                <c:pt idx="3">
                  <c:v>0.4204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B6-4585-A304-B7BBD05B10F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296"/>
      </c:pieChart>
    </c:plotArea>
    <c:plotVisOnly val="0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66625887002767"/>
          <c:y val="0.28540143402301904"/>
          <c:w val="0.81695287559738305"/>
          <c:h val="0.61699683874507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'Question 1'!$B$3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'Question 1'!$A$4:$A$8</c:f>
              <c:strCache>
                <c:ptCount val="5"/>
                <c:pt idx="0">
                  <c:v>Très fort</c:v>
                </c:pt>
                <c:pt idx="1">
                  <c:v>Fort</c:v>
                </c:pt>
                <c:pt idx="2">
                  <c:v>Modéré</c:v>
                </c:pt>
                <c:pt idx="3">
                  <c:v>Faible</c:v>
                </c:pt>
                <c:pt idx="4">
                  <c:v>Sans objet</c:v>
                </c:pt>
              </c:strCache>
            </c:strRef>
          </c:cat>
          <c:val>
            <c:numRef>
              <c:f>'Question 1'!$B$4:$B$8</c:f>
              <c:numCache>
                <c:formatCode>0%</c:formatCode>
                <c:ptCount val="5"/>
                <c:pt idx="0">
                  <c:v>0.52670000000000006</c:v>
                </c:pt>
                <c:pt idx="1">
                  <c:v>0.36159999999999998</c:v>
                </c:pt>
                <c:pt idx="2">
                  <c:v>9.2100000000000015E-2</c:v>
                </c:pt>
                <c:pt idx="3">
                  <c:v>1.4800000000000001E-2</c:v>
                </c:pt>
                <c:pt idx="4">
                  <c:v>4.7999999999999996E-3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FA-4B1A-A512-7F570DA43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278080"/>
        <c:axId val="189279616"/>
      </c:barChart>
      <c:catAx>
        <c:axId val="18927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9279616"/>
        <c:crosses val="autoZero"/>
        <c:auto val="0"/>
        <c:lblAlgn val="ctr"/>
        <c:lblOffset val="100"/>
        <c:noMultiLvlLbl val="0"/>
      </c:catAx>
      <c:valAx>
        <c:axId val="189279616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189278080"/>
        <c:crosses val="autoZero"/>
        <c:crossBetween val="between"/>
      </c:valAx>
    </c:plotArea>
    <c:plotVisOnly val="0"/>
    <c:dispBlanksAs val="gap"/>
    <c:showDLblsOverMax val="0"/>
  </c:chart>
  <c:spPr>
    <a:ln>
      <a:solidFill>
        <a:schemeClr val="accent4">
          <a:lumMod val="40000"/>
          <a:lumOff val="60000"/>
        </a:schemeClr>
      </a:solidFill>
    </a:ln>
  </c:spPr>
  <c:txPr>
    <a:bodyPr/>
    <a:lstStyle/>
    <a:p>
      <a:pPr>
        <a:defRPr>
          <a:solidFill>
            <a:schemeClr val="bg2">
              <a:lumMod val="7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12222222222222"/>
          <c:y val="0.27113480010638413"/>
          <c:w val="0.85700740740740744"/>
          <c:h val="0.584226053592683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'Question 2'!$B$3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CAE5CF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'Question 2'!$A$4:$A$10</c:f>
              <c:strCache>
                <c:ptCount val="7"/>
                <c:pt idx="0">
                  <c:v>Aucune</c:v>
                </c:pt>
                <c:pt idx="1">
                  <c:v>Moins de 20%</c:v>
                </c:pt>
                <c:pt idx="2">
                  <c:v>20% à 40%</c:v>
                </c:pt>
                <c:pt idx="3">
                  <c:v>40% à 60%</c:v>
                </c:pt>
                <c:pt idx="4">
                  <c:v>60% à 80%</c:v>
                </c:pt>
                <c:pt idx="5">
                  <c:v>80% à 100%</c:v>
                </c:pt>
                <c:pt idx="6">
                  <c:v>100%</c:v>
                </c:pt>
              </c:strCache>
            </c:strRef>
          </c:cat>
          <c:val>
            <c:numRef>
              <c:f>'Question 2'!$B$4:$B$10</c:f>
              <c:numCache>
                <c:formatCode>0%</c:formatCode>
                <c:ptCount val="7"/>
                <c:pt idx="0">
                  <c:v>0.21110000000000001</c:v>
                </c:pt>
                <c:pt idx="1">
                  <c:v>0.29320000000000002</c:v>
                </c:pt>
                <c:pt idx="2">
                  <c:v>0.19139999999999999</c:v>
                </c:pt>
                <c:pt idx="3">
                  <c:v>0.153</c:v>
                </c:pt>
                <c:pt idx="4">
                  <c:v>8.4199999999999997E-2</c:v>
                </c:pt>
                <c:pt idx="5">
                  <c:v>4.6899999999999997E-2</c:v>
                </c:pt>
                <c:pt idx="6">
                  <c:v>2.0299999999999999E-2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8C-4144-9B41-BC9FD1232F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318656"/>
        <c:axId val="189317120"/>
      </c:barChart>
      <c:valAx>
        <c:axId val="189317120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189318656"/>
        <c:crosses val="autoZero"/>
        <c:crossBetween val="between"/>
      </c:valAx>
      <c:catAx>
        <c:axId val="18931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931712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spPr>
    <a:ln>
      <a:solidFill>
        <a:schemeClr val="accent4">
          <a:lumMod val="40000"/>
          <a:lumOff val="60000"/>
        </a:schemeClr>
      </a:solidFill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325539226155614"/>
          <c:y val="0.3687903962138826"/>
          <c:w val="0.3424346740129191"/>
          <c:h val="0.69460649270531416"/>
        </c:manualLayout>
      </c:layout>
      <c:pieChart>
        <c:varyColors val="1"/>
        <c:ser>
          <c:idx val="0"/>
          <c:order val="0"/>
          <c:tx>
            <c:strRef>
              <c:f>'Question 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9A999D"/>
            </a:solidFill>
            <a:ln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B24-4EEA-BC4E-49F3734772A2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B24-4EEA-BC4E-49F3734772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'Question 3'!$A$4:$A$5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'Question 3'!$B$4:$B$5</c:f>
              <c:numCache>
                <c:formatCode>0%</c:formatCode>
                <c:ptCount val="2"/>
                <c:pt idx="0">
                  <c:v>0.7903</c:v>
                </c:pt>
                <c:pt idx="1">
                  <c:v>0.2097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24-4EEA-BC4E-49F373477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0"/>
  </c:chart>
  <c:spPr>
    <a:ln>
      <a:solidFill>
        <a:schemeClr val="accent3">
          <a:lumMod val="85000"/>
        </a:schemeClr>
      </a:solidFill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679407964371498"/>
          <c:y val="0.35397307123800914"/>
          <c:w val="0.36246296296296299"/>
          <c:h val="0.60410493827160494"/>
        </c:manualLayout>
      </c:layout>
      <c:pieChart>
        <c:varyColors val="1"/>
        <c:ser>
          <c:idx val="0"/>
          <c:order val="0"/>
          <c:tx>
            <c:strRef>
              <c:f>'Question 5'!$B$3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E2B-43AA-A271-6F9F65C1E804}"/>
              </c:ext>
            </c:extLst>
          </c:dPt>
          <c:dPt>
            <c:idx val="1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  <a:ln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E2B-43AA-A271-6F9F65C1E8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'Question 5'!$A$4:$A$5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'Question 5'!$B$4:$B$5</c:f>
              <c:numCache>
                <c:formatCode>0%</c:formatCode>
                <c:ptCount val="2"/>
                <c:pt idx="0">
                  <c:v>0.74329999999999996</c:v>
                </c:pt>
                <c:pt idx="1">
                  <c:v>0.25669999999999998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2B-43AA-A271-6F9F65C1E8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0"/>
  </c:chart>
  <c:spPr>
    <a:ln>
      <a:solidFill>
        <a:schemeClr val="accent3">
          <a:lumMod val="85000"/>
        </a:schemeClr>
      </a:solidFill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votre association emploie ou non des salariés, a-t-elle eu recours à un ou plusieurs des dispositifs suivants pour faire face à la crise actuelle 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0172818057262314"/>
          <c:y val="0.18804330905148092"/>
          <c:w val="0.44444138405111328"/>
          <c:h val="0.736118306857664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'Question 10'!$B$3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CAE5CF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'Question 10'!$A$4:$A$10</c:f>
              <c:strCache>
                <c:ptCount val="7"/>
                <c:pt idx="0">
                  <c:v>Autres</c:v>
                </c:pt>
                <c:pt idx="1">
                  <c:v>Médiation des entreprises</c:v>
                </c:pt>
                <c:pt idx="2">
                  <c:v>Médiation de crédit</c:v>
                </c:pt>
                <c:pt idx="3">
                  <c:v>Mesures de BPI France (dont fonds de solidarité)</c:v>
                </c:pt>
                <c:pt idx="4">
                  <c:v>Prêt bancaire classique</c:v>
                </c:pt>
                <c:pt idx="5">
                  <c:v>Une ou plusieurs mesures proposées à l’échelle de mon territoire</c:v>
                </c:pt>
                <c:pt idx="6">
                  <c:v>Délais allongés pour le paiement d’échéances sociales et/ou fiscales</c:v>
                </c:pt>
              </c:strCache>
            </c:strRef>
          </c:cat>
          <c:val>
            <c:numRef>
              <c:f>'Question 10'!$B$4:$B$10</c:f>
              <c:numCache>
                <c:formatCode>0%</c:formatCode>
                <c:ptCount val="7"/>
                <c:pt idx="0">
                  <c:v>0.25819999999999999</c:v>
                </c:pt>
                <c:pt idx="1">
                  <c:v>2.5700000000000001E-2</c:v>
                </c:pt>
                <c:pt idx="2">
                  <c:v>3.85E-2</c:v>
                </c:pt>
                <c:pt idx="3">
                  <c:v>5.8500000000000003E-2</c:v>
                </c:pt>
                <c:pt idx="4">
                  <c:v>6.4199999999999993E-2</c:v>
                </c:pt>
                <c:pt idx="5">
                  <c:v>0.107</c:v>
                </c:pt>
                <c:pt idx="6">
                  <c:v>0.65339999999999998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42-4A96-9483-C22757123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89536896"/>
        <c:axId val="189535360"/>
      </c:barChart>
      <c:valAx>
        <c:axId val="189535360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20000"/>
                  <a:lumOff val="80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fr-FR"/>
          </a:p>
        </c:txPr>
        <c:crossAx val="189536896"/>
        <c:crosses val="autoZero"/>
        <c:crossBetween val="between"/>
      </c:valAx>
      <c:catAx>
        <c:axId val="189536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fr-FR"/>
          </a:p>
        </c:txPr>
        <c:crossAx val="18953536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spPr>
    <a:ln>
      <a:solidFill>
        <a:schemeClr val="accent3">
          <a:lumMod val="85000"/>
        </a:schemeClr>
      </a:solidFill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0.59901</cdr:x>
      <cdr:y>0.73193</cdr:y>
    </cdr:from>
    <cdr:to>
      <cdr:x>0.76497</cdr:x>
      <cdr:y>0.86222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="" xmlns:a16="http://schemas.microsoft.com/office/drawing/2014/main" id="{9015B4CC-6FD7-475D-82A6-FCFCD2E322AE}"/>
            </a:ext>
          </a:extLst>
        </cdr:cNvPr>
        <cdr:cNvCxnSpPr/>
      </cdr:nvCxnSpPr>
      <cdr:spPr bwMode="auto">
        <a:xfrm xmlns:a="http://schemas.openxmlformats.org/drawingml/2006/main" flipV="1">
          <a:off x="2596507" y="1950351"/>
          <a:ext cx="719361" cy="347166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4">
              <a:lumMod val="40000"/>
              <a:lumOff val="60000"/>
            </a:schemeClr>
          </a:solidFill>
          <a:headEnd type="none" w="med" len="med"/>
          <a:tailEnd type="triangle"/>
        </a:ln>
        <a:ex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0.0942</cdr:x>
      <cdr:y>0.0208</cdr:y>
    </cdr:from>
    <cdr:to>
      <cdr:x>0.9058</cdr:x>
      <cdr:y>0.11439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329454B3-F6C8-4D79-B26E-97AAC6E2E434}"/>
            </a:ext>
          </a:extLst>
        </cdr:cNvPr>
        <cdr:cNvSpPr txBox="1"/>
      </cdr:nvSpPr>
      <cdr:spPr>
        <a:xfrm xmlns:a="http://schemas.openxmlformats.org/drawingml/2006/main">
          <a:off x="422383" y="55416"/>
          <a:ext cx="3639127" cy="24938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noAutofit/>
        </a:bodyPr>
        <a:lstStyle xmlns:a="http://schemas.openxmlformats.org/drawingml/2006/main">
          <a:defPPr>
            <a:defRPr lang="en-US"/>
          </a:defPPr>
          <a:lvl1pPr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1pPr>
          <a:lvl2pPr marL="419773"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2pPr>
          <a:lvl3pPr marL="839546"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3pPr>
          <a:lvl4pPr marL="1259318"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4pPr>
          <a:lvl5pPr marL="1679090"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5pPr>
          <a:lvl6pPr marL="2098864" algn="l" defTabSz="839546" rtl="0" eaLnBrk="1" latinLnBrk="0" hangingPunct="1"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6pPr>
          <a:lvl7pPr marL="2518636" algn="l" defTabSz="839546" rtl="0" eaLnBrk="1" latinLnBrk="0" hangingPunct="1"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7pPr>
          <a:lvl8pPr marL="2938409" algn="l" defTabSz="839546" rtl="0" eaLnBrk="1" latinLnBrk="0" hangingPunct="1"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8pPr>
          <a:lvl9pPr marL="3358181" algn="l" defTabSz="839546" rtl="0" eaLnBrk="1" latinLnBrk="0" hangingPunct="1"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Budget approximatif des répondants</a:t>
          </a:r>
        </a:p>
        <a:p xmlns:a="http://schemas.openxmlformats.org/drawingml/2006/main">
          <a:endParaRPr lang="fr-FR" sz="1050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0.11522</cdr:x>
      <cdr:y>0.02781</cdr:y>
    </cdr:from>
    <cdr:to>
      <cdr:x>0.92613</cdr:x>
      <cdr:y>0.14965</cdr:y>
    </cdr:to>
    <cdr:sp macro="" textlink="">
      <cdr:nvSpPr>
        <cdr:cNvPr id="2" name="TextBox 21">
          <a:extLst xmlns:a="http://schemas.openxmlformats.org/drawingml/2006/main">
            <a:ext uri="{FF2B5EF4-FFF2-40B4-BE49-F238E27FC236}">
              <a16:creationId xmlns="" xmlns:a16="http://schemas.microsoft.com/office/drawing/2014/main" id="{A0A1E4B4-6186-4C52-8B64-ADB2229CA7DD}"/>
            </a:ext>
          </a:extLst>
        </cdr:cNvPr>
        <cdr:cNvSpPr txBox="1"/>
      </cdr:nvSpPr>
      <cdr:spPr>
        <a:xfrm xmlns:a="http://schemas.openxmlformats.org/drawingml/2006/main">
          <a:off x="523697" y="70399"/>
          <a:ext cx="3685907" cy="3084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en-US"/>
          </a:defPPr>
          <a:lvl1pPr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1pPr>
          <a:lvl2pPr marL="419773"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2pPr>
          <a:lvl3pPr marL="839546"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3pPr>
          <a:lvl4pPr marL="1259318"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4pPr>
          <a:lvl5pPr marL="1679090" algn="ctr" rtl="0" fontAlgn="base">
            <a:lnSpc>
              <a:spcPts val="1286"/>
            </a:lnSpc>
            <a:spcBef>
              <a:spcPct val="0"/>
            </a:spcBef>
            <a:spcAft>
              <a:spcPct val="0"/>
            </a:spcAft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5pPr>
          <a:lvl6pPr marL="2098864" algn="l" defTabSz="839546" rtl="0" eaLnBrk="1" latinLnBrk="0" hangingPunct="1"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6pPr>
          <a:lvl7pPr marL="2518636" algn="l" defTabSz="839546" rtl="0" eaLnBrk="1" latinLnBrk="0" hangingPunct="1"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7pPr>
          <a:lvl8pPr marL="2938409" algn="l" defTabSz="839546" rtl="0" eaLnBrk="1" latinLnBrk="0" hangingPunct="1"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8pPr>
          <a:lvl9pPr marL="3358181" algn="l" defTabSz="839546" rtl="0" eaLnBrk="1" latinLnBrk="0" hangingPunct="1">
            <a:defRPr sz="1000" kern="1200">
              <a:solidFill>
                <a:srgbClr val="010024"/>
              </a:solidFill>
              <a:latin typeface="EYInterstate Regular" pitchFamily="2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Comment qualifieriez-vous l’impact de la crise sanitaire actuelle sur l’activité de votre association ?</a:t>
          </a:r>
        </a:p>
        <a:p xmlns:a="http://schemas.openxmlformats.org/drawingml/2006/main">
          <a:endParaRPr lang="fr-FR" sz="1050" b="1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0.13225</cdr:x>
      <cdr:y>0.026</cdr:y>
    </cdr:from>
    <cdr:to>
      <cdr:x>0.86775</cdr:x>
      <cdr:y>0.12122</cdr:y>
    </cdr:to>
    <cdr:sp macro="" textlink="">
      <cdr:nvSpPr>
        <cdr:cNvPr id="2" name="TextBox 21">
          <a:extLst xmlns:a="http://schemas.openxmlformats.org/drawingml/2006/main">
            <a:ext uri="{FF2B5EF4-FFF2-40B4-BE49-F238E27FC236}">
              <a16:creationId xmlns="" xmlns:a16="http://schemas.microsoft.com/office/drawing/2014/main" id="{0AF51346-028A-4536-9A4D-8263501DC657}"/>
            </a:ext>
          </a:extLst>
        </cdr:cNvPr>
        <cdr:cNvSpPr txBox="1"/>
      </cdr:nvSpPr>
      <cdr:spPr>
        <a:xfrm xmlns:a="http://schemas.openxmlformats.org/drawingml/2006/main">
          <a:off x="714138" y="84254"/>
          <a:ext cx="3971723" cy="3084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Quelle proportion de votre activité habituelle estimez-vous être en mesure de maintenir jusqu’à la fin du confinement ?</a:t>
          </a:r>
        </a:p>
        <a:p xmlns:a="http://schemas.openxmlformats.org/drawingml/2006/main">
          <a:pPr algn="ctr"/>
          <a:endParaRPr lang="fr-FR" sz="1050" b="1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0.02028</cdr:x>
      <cdr:y>0.03069</cdr:y>
    </cdr:from>
    <cdr:to>
      <cdr:x>1</cdr:x>
      <cdr:y>0.2534</cdr:y>
    </cdr:to>
    <cdr:sp macro="" textlink="">
      <cdr:nvSpPr>
        <cdr:cNvPr id="2" name="TextBox 21">
          <a:extLst xmlns:a="http://schemas.openxmlformats.org/drawingml/2006/main">
            <a:ext uri="{FF2B5EF4-FFF2-40B4-BE49-F238E27FC236}">
              <a16:creationId xmlns="" xmlns:a16="http://schemas.microsoft.com/office/drawing/2014/main" id="{884A7001-06FA-4BEA-9716-AB9DA405B1A7}"/>
            </a:ext>
          </a:extLst>
        </cdr:cNvPr>
        <cdr:cNvSpPr txBox="1"/>
      </cdr:nvSpPr>
      <cdr:spPr>
        <a:xfrm xmlns:a="http://schemas.openxmlformats.org/drawingml/2006/main">
          <a:off x="81753" y="74993"/>
          <a:ext cx="3949626" cy="5441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Avez-vous pu, malgré la crise, maintenir un lien avec les </a:t>
          </a:r>
          <a:r>
            <a:rPr lang="fr-FR" sz="105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bénévoles</a:t>
          </a:r>
          <a:r>
            <a: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de votre association impliqués dans les actions à destination des quartiers prioritaires de la politique de la ville ?</a:t>
          </a:r>
        </a:p>
        <a:p xmlns:a="http://schemas.openxmlformats.org/drawingml/2006/main">
          <a:pPr algn="ctr"/>
          <a:endParaRPr lang="fr-FR" sz="1050" b="1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0.01115</cdr:x>
      <cdr:y>0.04448</cdr:y>
    </cdr:from>
    <cdr:to>
      <cdr:x>0.97308</cdr:x>
      <cdr:y>0.21244</cdr:y>
    </cdr:to>
    <cdr:sp macro="" textlink="">
      <cdr:nvSpPr>
        <cdr:cNvPr id="5" name="TextBox 21">
          <a:extLst xmlns:a="http://schemas.openxmlformats.org/drawingml/2006/main">
            <a:ext uri="{FF2B5EF4-FFF2-40B4-BE49-F238E27FC236}">
              <a16:creationId xmlns="" xmlns:a16="http://schemas.microsoft.com/office/drawing/2014/main" id="{C2F6598A-58F1-43E1-A64A-3CF90644B90B}"/>
            </a:ext>
          </a:extLst>
        </cdr:cNvPr>
        <cdr:cNvSpPr txBox="1"/>
      </cdr:nvSpPr>
      <cdr:spPr>
        <a:xfrm xmlns:a="http://schemas.openxmlformats.org/drawingml/2006/main">
          <a:off x="44959" y="110294"/>
          <a:ext cx="3877893" cy="41644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/>
          <a:r>
            <a: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Avez-vous pu, malgré la crise, maintenir un lien avec les </a:t>
          </a:r>
          <a:r>
            <a:rPr lang="fr-FR" sz="105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bénéficiaires</a:t>
          </a:r>
          <a:r>
            <a: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de vos actions dans les quartiers prioritaires de la politique de la ville ?</a:t>
          </a:r>
        </a:p>
        <a:p xmlns:a="http://schemas.openxmlformats.org/drawingml/2006/main">
          <a:pPr algn="ctr"/>
          <a:endParaRPr lang="fr-FR" sz="1050" b="1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-1572"/>
            <a:ext cx="2947331" cy="49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393" tIns="0" rIns="18393" bIns="0" numCol="1" anchor="t" anchorCtr="0" compatLnSpc="1">
            <a:prstTxWarp prst="textNoShape">
              <a:avLst/>
            </a:prstTxWarp>
          </a:bodyPr>
          <a:lstStyle>
            <a:lvl1pPr algn="l" defTabSz="880300" eaLnBrk="0" hangingPunct="0">
              <a:lnSpc>
                <a:spcPct val="100000"/>
              </a:lnSpc>
              <a:defRPr sz="1100" i="1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345" y="-1572"/>
            <a:ext cx="2947331" cy="49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393" tIns="0" rIns="18393" bIns="0" numCol="1" anchor="t" anchorCtr="0" compatLnSpc="1">
            <a:prstTxWarp prst="textNoShape">
              <a:avLst/>
            </a:prstTxWarp>
          </a:bodyPr>
          <a:lstStyle>
            <a:lvl1pPr algn="r" defTabSz="880300" eaLnBrk="0" hangingPunct="0">
              <a:lnSpc>
                <a:spcPct val="100000"/>
              </a:lnSpc>
              <a:defRPr sz="1100" i="1">
                <a:solidFill>
                  <a:schemeClr val="tx1"/>
                </a:solidFill>
                <a:latin typeface="Arial" charset="0"/>
              </a:defRPr>
            </a:lvl1pPr>
          </a:lstStyle>
          <a:p>
            <a:fld id="{C2F4BE3A-183B-4D00-8E68-EF48B9256D0A}" type="datetime4">
              <a:rPr lang="en-US"/>
              <a:pPr/>
              <a:t>June 19, 2020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4113" y="9448848"/>
            <a:ext cx="2941061" cy="46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796" tIns="0" rIns="13796" bIns="0" numCol="1" anchor="b" anchorCtr="0" compatLnSpc="1">
            <a:prstTxWarp prst="textNoShape">
              <a:avLst/>
            </a:prstTxWarp>
          </a:bodyPr>
          <a:lstStyle>
            <a:lvl1pPr algn="l" defTabSz="477272" eaLnBrk="0" hangingPunct="0">
              <a:lnSpc>
                <a:spcPct val="100000"/>
              </a:lnSpc>
              <a:defRPr sz="700" i="1">
                <a:solidFill>
                  <a:schemeClr val="accent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06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-1572"/>
            <a:ext cx="2947331" cy="49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393" tIns="0" rIns="18393" bIns="0" numCol="1" anchor="t" anchorCtr="0" compatLnSpc="1">
            <a:prstTxWarp prst="textNoShape">
              <a:avLst/>
            </a:prstTxWarp>
          </a:bodyPr>
          <a:lstStyle>
            <a:lvl1pPr algn="l" defTabSz="880300" eaLnBrk="0" hangingPunct="0">
              <a:lnSpc>
                <a:spcPct val="100000"/>
              </a:lnSpc>
              <a:defRPr sz="1100" i="1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45" y="-1572"/>
            <a:ext cx="2947331" cy="49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393" tIns="0" rIns="18393" bIns="0" numCol="1" anchor="t" anchorCtr="0" compatLnSpc="1">
            <a:prstTxWarp prst="textNoShape">
              <a:avLst/>
            </a:prstTxWarp>
          </a:bodyPr>
          <a:lstStyle>
            <a:lvl1pPr algn="r" defTabSz="880300" eaLnBrk="0" hangingPunct="0">
              <a:lnSpc>
                <a:spcPct val="100000"/>
              </a:lnSpc>
              <a:defRPr sz="1100" i="1">
                <a:solidFill>
                  <a:schemeClr val="tx1"/>
                </a:solidFill>
                <a:latin typeface="Arial" charset="0"/>
              </a:defRPr>
            </a:lvl1pPr>
          </a:lstStyle>
          <a:p>
            <a:fld id="{3715D027-B1DA-4C1B-9D03-7DFC4FACF9D5}" type="datetime4">
              <a:rPr lang="en-US"/>
              <a:pPr/>
              <a:t>June 19, 2020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2313" y="750888"/>
            <a:ext cx="5353050" cy="3706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9" y="4716539"/>
            <a:ext cx="4985379" cy="4467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65" tIns="44450" rIns="87365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1501"/>
            <a:ext cx="2947331" cy="498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393" tIns="0" rIns="18393" bIns="0" numCol="1" anchor="b" anchorCtr="0" compatLnSpc="1">
            <a:prstTxWarp prst="textNoShape">
              <a:avLst/>
            </a:prstTxWarp>
          </a:bodyPr>
          <a:lstStyle>
            <a:lvl1pPr algn="l" defTabSz="880300" eaLnBrk="0" hangingPunct="0">
              <a:lnSpc>
                <a:spcPct val="100000"/>
              </a:lnSpc>
              <a:defRPr sz="1100" i="1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45" y="9431501"/>
            <a:ext cx="2947331" cy="498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393" tIns="0" rIns="18393" bIns="0" numCol="1" anchor="b" anchorCtr="0" compatLnSpc="1">
            <a:prstTxWarp prst="textNoShape">
              <a:avLst/>
            </a:prstTxWarp>
          </a:bodyPr>
          <a:lstStyle>
            <a:lvl1pPr algn="r" defTabSz="880300" eaLnBrk="0" hangingPunct="0">
              <a:lnSpc>
                <a:spcPct val="100000"/>
              </a:lnSpc>
              <a:defRPr sz="1100" i="1">
                <a:solidFill>
                  <a:schemeClr val="tx1"/>
                </a:solidFill>
                <a:latin typeface="Arial" charset="0"/>
              </a:defRPr>
            </a:lvl1pPr>
          </a:lstStyle>
          <a:p>
            <a:fld id="{F8D974BD-2B3E-4552-8845-277D15943A67}" type="slidenum">
              <a:rPr lang="en-US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295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836631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19773" algn="l" defTabSz="836631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39546" algn="l" defTabSz="836631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256403" algn="l" defTabSz="836631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679090" algn="l" defTabSz="836631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098864" algn="l" defTabSz="8395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518636" algn="l" defTabSz="8395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938409" algn="l" defTabSz="8395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358181" algn="l" defTabSz="8395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8359BB5-7806-46CA-B629-9E0C2A4521D5}" type="datetime4">
              <a:rPr lang="en-US"/>
              <a:pPr/>
              <a:t>June 19, 2020</a:t>
            </a:fld>
            <a:endParaRPr lang="en-US" dirty="0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50888"/>
            <a:ext cx="5353050" cy="3706812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3609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263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90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0351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794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512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28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0771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1490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DDCFEBA-6DB3-48D4-80E9-9E346D439DB5}" type="datetime3">
              <a:rPr lang="fr-FR" smtClean="0"/>
              <a:t>19.06.20</a:t>
            </a:fld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483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8.xml"/><Relationship Id="rId7" Type="http://schemas.openxmlformats.org/officeDocument/2006/relationships/image" Target="../media/image4.emf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jpeg"/><Relationship Id="rId10" Type="http://schemas.openxmlformats.org/officeDocument/2006/relationships/image" Target="../media/image8.png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2.emf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373252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638" name="think-cell Slide" r:id="rId4" imgW="622" imgH="623" progId="TCLayout.ActiveDocument.1">
                  <p:embed/>
                </p:oleObj>
              </mc:Choice>
              <mc:Fallback>
                <p:oleObj name="think-cell Slide" r:id="rId4" imgW="622" imgH="6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148" y="275013"/>
            <a:ext cx="8967789" cy="624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 defTabSz="913881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fr-FR" sz="2000" b="1" dirty="0" smtClean="0">
                <a:solidFill>
                  <a:srgbClr val="6464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148" y="1310613"/>
            <a:ext cx="8967789" cy="491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EYInterstate Light" pitchFamily="2" charset="0"/>
              <a:buNone/>
              <a:defRPr lang="en-US" sz="14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8429" indent="-185109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Wingdings 3" pitchFamily="18" charset="2"/>
              <a:buChar char="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11027" indent="-202599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EYInterstate" pitchFamily="2" charset="0"/>
              <a:buChar char="−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74273" indent="-161788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pitchFamily="34" charset="0"/>
              <a:buChar char="•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SzPct val="75000"/>
              <a:defRPr lang="fr-FR" sz="1500" kern="1200" dirty="0" smtClean="0">
                <a:solidFill>
                  <a:srgbClr val="646464"/>
                </a:solidFill>
                <a:latin typeface="EYInterstate Light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6" name="Connecteur droit 15"/>
          <p:cNvCxnSpPr/>
          <p:nvPr userDrawn="1"/>
        </p:nvCxnSpPr>
        <p:spPr bwMode="auto">
          <a:xfrm>
            <a:off x="516148" y="902367"/>
            <a:ext cx="8967789" cy="0"/>
          </a:xfrm>
          <a:prstGeom prst="line">
            <a:avLst/>
          </a:prstGeom>
          <a:noFill/>
          <a:ln w="28575" cap="flat" cmpd="sng" algn="ctr">
            <a:solidFill>
              <a:srgbClr val="FFD2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6305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297235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657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3"/>
          </p:nvPr>
        </p:nvSpPr>
        <p:spPr>
          <a:xfrm>
            <a:off x="515255" y="1311162"/>
            <a:ext cx="4148579" cy="491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EYInterstate Light" pitchFamily="2" charset="0"/>
              <a:buNone/>
              <a:defRPr lang="en-US" sz="14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8429" indent="-185109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Wingdings 3" pitchFamily="18" charset="2"/>
              <a:buChar char="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11027" indent="-202599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EYInterstate" pitchFamily="2" charset="0"/>
              <a:buChar char="−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SzPct val="75000"/>
              <a:defRPr lang="fr-FR" sz="1500" kern="1200" dirty="0" smtClean="0">
                <a:solidFill>
                  <a:srgbClr val="646464"/>
                </a:solidFill>
                <a:latin typeface="EYInterstate Light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574273" lvl="3" indent="-161788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4"/>
          </p:nvPr>
        </p:nvSpPr>
        <p:spPr>
          <a:xfrm>
            <a:off x="5072684" y="1302084"/>
            <a:ext cx="4398582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EYInterstate Light" pitchFamily="2" charset="0"/>
              <a:buNone/>
              <a:defRPr lang="en-US" sz="14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8429" indent="-185109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Wingdings 3" pitchFamily="18" charset="2"/>
              <a:buChar char="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11027" indent="-202599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EYInterstate" pitchFamily="2" charset="0"/>
              <a:buChar char="−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Clr>
                <a:srgbClr val="FFD200"/>
              </a:buClr>
              <a:buSzPct val="75000"/>
              <a:defRPr lang="en-US" sz="900" kern="1200" dirty="0" smtClean="0">
                <a:solidFill>
                  <a:srgbClr val="6464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SzPct val="75000"/>
              <a:defRPr lang="fr-FR" sz="1500" kern="1200" dirty="0" smtClean="0">
                <a:solidFill>
                  <a:srgbClr val="646464"/>
                </a:solidFill>
                <a:latin typeface="EYInterstate Light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574273" lvl="3" indent="-161788" algn="l" defTabSz="913881" rtl="0" eaLnBrk="0" fontAlgn="base" latinLnBrk="0" hangingPunct="0">
              <a:spcBef>
                <a:spcPct val="4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5255" y="275013"/>
            <a:ext cx="8968682" cy="624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 defTabSz="913881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fr-FR" sz="2000" b="1" dirty="0" smtClean="0">
                <a:solidFill>
                  <a:srgbClr val="6464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cxnSp>
        <p:nvCxnSpPr>
          <p:cNvPr id="11" name="Connecteur droit 10"/>
          <p:cNvCxnSpPr/>
          <p:nvPr userDrawn="1"/>
        </p:nvCxnSpPr>
        <p:spPr bwMode="auto">
          <a:xfrm>
            <a:off x="515255" y="902367"/>
            <a:ext cx="8968682" cy="0"/>
          </a:xfrm>
          <a:prstGeom prst="line">
            <a:avLst/>
          </a:prstGeom>
          <a:noFill/>
          <a:ln w="28575" cap="flat" cmpd="sng" algn="ctr">
            <a:solidFill>
              <a:srgbClr val="FFD2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6345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8125840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14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6148" y="275013"/>
            <a:ext cx="8967789" cy="624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 defTabSz="913881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fr-FR" sz="2000" b="1" dirty="0" smtClean="0">
                <a:solidFill>
                  <a:srgbClr val="6464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cxnSp>
        <p:nvCxnSpPr>
          <p:cNvPr id="6" name="Connecteur droit 5"/>
          <p:cNvCxnSpPr/>
          <p:nvPr userDrawn="1"/>
        </p:nvCxnSpPr>
        <p:spPr bwMode="auto">
          <a:xfrm>
            <a:off x="516148" y="922687"/>
            <a:ext cx="8967789" cy="0"/>
          </a:xfrm>
          <a:prstGeom prst="line">
            <a:avLst/>
          </a:prstGeom>
          <a:noFill/>
          <a:ln w="28575" cap="flat" cmpd="sng" algn="ctr">
            <a:solidFill>
              <a:srgbClr val="FFD2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7264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1346" name="Picture 1058" descr="https://assoavecdotorg.files.wordpress.com/2019/09/img_0702.jpg?w=1400">
            <a:extLst>
              <a:ext uri="{FF2B5EF4-FFF2-40B4-BE49-F238E27FC236}">
                <a16:creationId xmlns="" xmlns:a16="http://schemas.microsoft.com/office/drawing/2014/main" id="{D9D6FB0D-28BB-46B5-8E9A-DF875307847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40888" y="-371589"/>
            <a:ext cx="9965221" cy="7229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F56639E-2543-45E3-9675-66959E3C7489}"/>
              </a:ext>
            </a:extLst>
          </p:cNvPr>
          <p:cNvSpPr/>
          <p:nvPr userDrawn="1"/>
        </p:nvSpPr>
        <p:spPr bwMode="auto">
          <a:xfrm>
            <a:off x="-59222" y="-468601"/>
            <a:ext cx="9965221" cy="5885439"/>
          </a:xfrm>
          <a:prstGeom prst="rect">
            <a:avLst/>
          </a:prstGeom>
          <a:solidFill>
            <a:srgbClr val="F0F0F0">
              <a:alpha val="61000"/>
            </a:srgbClr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15685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77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="" xmlns:a16="http://schemas.microsoft.com/office/drawing/2014/main" id="{26B71C26-FEE0-40A8-88D4-6A19498D5E11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95363" rtl="0" eaLnBrk="1" fontAlgn="base" latinLnBrk="0" hangingPunct="1">
              <a:lnSpc>
                <a:spcPts val="2479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40283" y="1137153"/>
            <a:ext cx="3062109" cy="32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>
              <a:lnSpc>
                <a:spcPct val="100000"/>
              </a:lnSpc>
              <a:def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latinLnBrk="0">
              <a:lnSpc>
                <a:spcPts val="2479"/>
              </a:lnSpc>
              <a:buClrTx/>
              <a:buSzTx/>
              <a:buFontTx/>
              <a:buNone/>
              <a:tabLst/>
            </a:pPr>
            <a:r>
              <a:rPr lang="en-US" noProof="0" dirty="0"/>
              <a:t>Proposal title</a:t>
            </a:r>
            <a:endParaRPr lang="en-GB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83" y="2547540"/>
            <a:ext cx="3062109" cy="32060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lnSpc>
                <a:spcPct val="100000"/>
              </a:lnSpc>
              <a:defRPr kumimoji="0" lang="en-GB" sz="1600" b="0" i="0" u="none" strike="noStrike" kern="0" cap="none" spc="0" normalizeH="0" baseline="0" dirty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042" rtl="0" eaLnBrk="1" fontAlgn="base" latinLnBrk="0" hangingPunct="1">
              <a:lnSpc>
                <a:spcPts val="2479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  <a:endParaRPr lang="en-GB" dirty="0"/>
          </a:p>
        </p:txBody>
      </p:sp>
      <p:sp>
        <p:nvSpPr>
          <p:cNvPr id="5" name="Freeform 7"/>
          <p:cNvSpPr>
            <a:spLocks/>
          </p:cNvSpPr>
          <p:nvPr userDrawn="1"/>
        </p:nvSpPr>
        <p:spPr bwMode="auto">
          <a:xfrm>
            <a:off x="397062" y="390201"/>
            <a:ext cx="3515061" cy="2975168"/>
          </a:xfrm>
          <a:custGeom>
            <a:avLst/>
            <a:gdLst>
              <a:gd name="T0" fmla="*/ 0 w 2344"/>
              <a:gd name="T1" fmla="*/ 414 h 1976"/>
              <a:gd name="T2" fmla="*/ 0 w 2344"/>
              <a:gd name="T3" fmla="*/ 1976 h 1976"/>
              <a:gd name="T4" fmla="*/ 2344 w 2344"/>
              <a:gd name="T5" fmla="*/ 1976 h 1976"/>
              <a:gd name="T6" fmla="*/ 2344 w 2344"/>
              <a:gd name="T7" fmla="*/ 0 h 1976"/>
              <a:gd name="T8" fmla="*/ 0 w 2344"/>
              <a:gd name="T9" fmla="*/ 414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44" h="1976">
                <a:moveTo>
                  <a:pt x="0" y="414"/>
                </a:moveTo>
                <a:lnTo>
                  <a:pt x="0" y="1976"/>
                </a:lnTo>
                <a:lnTo>
                  <a:pt x="2344" y="1976"/>
                </a:lnTo>
                <a:lnTo>
                  <a:pt x="2344" y="0"/>
                </a:lnTo>
                <a:lnTo>
                  <a:pt x="0" y="414"/>
                </a:lnTo>
                <a:close/>
              </a:path>
            </a:pathLst>
          </a:custGeom>
          <a:solidFill>
            <a:srgbClr val="FFD200"/>
          </a:solidFill>
          <a:ln>
            <a:noFill/>
          </a:ln>
          <a:ex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5A92028-B5E6-4E75-8238-E6C1FB3D81A9}"/>
              </a:ext>
            </a:extLst>
          </p:cNvPr>
          <p:cNvSpPr/>
          <p:nvPr userDrawn="1"/>
        </p:nvSpPr>
        <p:spPr bwMode="auto">
          <a:xfrm>
            <a:off x="-77556" y="5262880"/>
            <a:ext cx="9983555" cy="1595120"/>
          </a:xfrm>
          <a:prstGeom prst="rect">
            <a:avLst/>
          </a:prstGeom>
          <a:solidFill>
            <a:schemeClr val="bg1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6A012E8A-6F3D-4291-BEBA-900DF5B4D7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536"/>
          <a:stretch/>
        </p:blipFill>
        <p:spPr>
          <a:xfrm>
            <a:off x="7863229" y="5437158"/>
            <a:ext cx="850724" cy="12672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2BC2340-7314-4DE2-A58B-74032614A1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/>
          <a:srcRect l="8480" t="423" r="-1"/>
          <a:stretch/>
        </p:blipFill>
        <p:spPr>
          <a:xfrm>
            <a:off x="8700749" y="6080200"/>
            <a:ext cx="1061009" cy="51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F51B7C4-2AAD-4319-A7A6-73DD741D2423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03" y="5437158"/>
            <a:ext cx="1026481" cy="120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9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782" name="think-cell Slide" r:id="rId6" imgW="415" imgH="416" progId="TCLayout.ActiveDocument.1">
                  <p:embed/>
                </p:oleObj>
              </mc:Choice>
              <mc:Fallback>
                <p:oleObj name="think-cell Slide" r:id="rId6" imgW="415" imgH="416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0" b="0" i="0" baseline="0" dirty="0">
              <a:solidFill>
                <a:srgbClr val="FFFFFF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>
          <a:xfrm>
            <a:off x="7912800" y="6405036"/>
            <a:ext cx="1033200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13182" y="368274"/>
            <a:ext cx="8647200" cy="249299"/>
          </a:xfrm>
        </p:spPr>
        <p:txBody>
          <a:bodyPr/>
          <a:lstStyle>
            <a:lvl1pPr>
              <a:defRPr sz="1800">
                <a:latin typeface="Calibri" panose="020F0502020204030204" pitchFamily="34" charset="0"/>
                <a:cs typeface="Calibri" panose="020F050202020403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8274653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7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20190131_DITP_Réunion T Cazenave_v3vaa.pptx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6" name="Copyright"/>
          <p:cNvSpPr txBox="1"/>
          <p:nvPr userDrawn="1"/>
        </p:nvSpPr>
        <p:spPr>
          <a:xfrm>
            <a:off x="3338174" y="6676101"/>
            <a:ext cx="3229653" cy="8310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6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© 2019 Propriété d’Ernst &amp; Young Advisory et de The Boston Consulting Group – Confidentiel.</a:t>
            </a:r>
            <a:r>
              <a:rPr lang="fr-FR" sz="600" baseline="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 </a:t>
            </a:r>
            <a:endParaRPr lang="fr-FR" sz="600" dirty="0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59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line"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830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2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4400" b="0" i="0" baseline="0" dirty="0">
              <a:solidFill>
                <a:srgbClr val="FFFFFF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8412420" y="6621854"/>
            <a:ext cx="1033200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3826800"/>
            <a:ext cx="8647200" cy="2041200"/>
          </a:xfrm>
        </p:spPr>
        <p:txBody>
          <a:bodyPr anchor="t">
            <a:noAutofit/>
          </a:bodyPr>
          <a:lstStyle>
            <a:lvl1pPr>
              <a:defRPr sz="4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cxnSp>
        <p:nvCxnSpPr>
          <p:cNvPr id="10" name="Line"/>
          <p:cNvCxnSpPr/>
          <p:nvPr userDrawn="1"/>
        </p:nvCxnSpPr>
        <p:spPr bwMode="white">
          <a:xfrm>
            <a:off x="630000" y="3682800"/>
            <a:ext cx="9277200" cy="0"/>
          </a:xfrm>
          <a:prstGeom prst="line">
            <a:avLst/>
          </a:prstGeom>
          <a:ln w="19050" cmpd="sng">
            <a:solidFill>
              <a:schemeClr val="tx2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pyright"/>
          <p:cNvSpPr txBox="1"/>
          <p:nvPr userDrawn="1"/>
        </p:nvSpPr>
        <p:spPr>
          <a:xfrm>
            <a:off x="3338174" y="6676101"/>
            <a:ext cx="3229653" cy="8310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6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© 2019 Propriété d’Ernst &amp; Young Advisory et de The Boston Consulting Group – Confidentiel.</a:t>
            </a:r>
            <a:r>
              <a:rPr lang="fr-FR" sz="600" baseline="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 </a:t>
            </a:r>
            <a:endParaRPr lang="fr-FR" sz="600" dirty="0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Y-P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="" xmlns:a16="http://schemas.microsoft.com/office/drawing/2014/main" id="{5C200AC8-F49A-4FA5-9388-16A4974197C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85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="" xmlns:a16="http://schemas.microsoft.com/office/drawing/2014/main" id="{5C200AC8-F49A-4FA5-9388-16A4974197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 userDrawn="1"/>
        </p:nvGrpSpPr>
        <p:grpSpPr>
          <a:xfrm>
            <a:off x="590551" y="1414244"/>
            <a:ext cx="3146191" cy="745281"/>
            <a:chOff x="590551" y="2521676"/>
            <a:chExt cx="3146191" cy="745281"/>
          </a:xfrm>
        </p:grpSpPr>
        <p:sp>
          <p:nvSpPr>
            <p:cNvPr id="15" name="Rectangle 14"/>
            <p:cNvSpPr/>
            <p:nvPr userDrawn="1"/>
          </p:nvSpPr>
          <p:spPr>
            <a:xfrm rot="10800000">
              <a:off x="590551" y="2521676"/>
              <a:ext cx="122226" cy="745281"/>
            </a:xfrm>
            <a:prstGeom prst="rect">
              <a:avLst/>
            </a:prstGeom>
            <a:solidFill>
              <a:srgbClr val="51A7D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 userDrawn="1"/>
          </p:nvSpPr>
          <p:spPr>
            <a:xfrm rot="10800000">
              <a:off x="3614516" y="2521676"/>
              <a:ext cx="122226" cy="745281"/>
            </a:xfrm>
            <a:prstGeom prst="rect">
              <a:avLst/>
            </a:prstGeom>
            <a:solidFill>
              <a:srgbClr val="51A7D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Page number"/>
          <p:cNvSpPr txBox="1"/>
          <p:nvPr userDrawn="1"/>
        </p:nvSpPr>
        <p:spPr>
          <a:xfrm>
            <a:off x="7386571" y="6530157"/>
            <a:ext cx="2319404" cy="19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</a:rPr>
              <a:t>EY-Parthenon </a:t>
            </a:r>
            <a:r>
              <a:rPr lang="en-GB" sz="900" baseline="0" dirty="0">
                <a:solidFill>
                  <a:schemeClr val="bg1"/>
                </a:solidFill>
              </a:rPr>
              <a:t> </a:t>
            </a:r>
            <a:r>
              <a:rPr lang="en-GB" sz="900" dirty="0">
                <a:solidFill>
                  <a:schemeClr val="bg1"/>
                </a:solidFill>
              </a:rPr>
              <a:t>|  Page </a:t>
            </a:r>
            <a:fld id="{9AE4D82F-B047-469B-AC52-A46321747EAF}" type="slidenum">
              <a:rPr lang="en-GB" sz="9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62491" y="1442902"/>
            <a:ext cx="319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kern="1200" baseline="0" dirty="0">
                <a:solidFill>
                  <a:schemeClr val="tx2"/>
                </a:solidFill>
                <a:latin typeface="+mj-lt"/>
                <a:ea typeface="+mj-ea"/>
                <a:cs typeface="Calibri" panose="020F0502020204030204" pitchFamily="34" charset="0"/>
                <a:sym typeface="Trebuchet MS" panose="020B0603020202020204" pitchFamily="34" charset="0"/>
              </a:rPr>
              <a:t>Ordre du jour</a:t>
            </a:r>
          </a:p>
        </p:txBody>
      </p:sp>
    </p:spTree>
    <p:extLst>
      <p:ext uri="{BB962C8B-B14F-4D97-AF65-F5344CB8AC3E}">
        <p14:creationId xmlns:p14="http://schemas.microsoft.com/office/powerpoint/2010/main" val="190143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912800" y="6405036"/>
            <a:ext cx="1033200" cy="1538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Copyright"/>
          <p:cNvSpPr txBox="1"/>
          <p:nvPr userDrawn="1"/>
        </p:nvSpPr>
        <p:spPr>
          <a:xfrm rot="16200000">
            <a:off x="7132045" y="3806731"/>
            <a:ext cx="5268558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7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© 2018 Propriété d’Ernst &amp; Young Advisory et de The Boston Consulting Group – Confidentiel.</a:t>
            </a:r>
            <a:br>
              <a:rPr lang="fr-FR" sz="7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</a:br>
            <a:r>
              <a:rPr lang="fr-FR" sz="7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Cette proposition de services, à votre seul usage interne, est indissociable des éléments de contexte qui ont permis de l’établir.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8647200" cy="3888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8274653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7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20190131_DITP_Réunion T Cazenave_v3vaa.pptx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9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Y-P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="" xmlns:a16="http://schemas.microsoft.com/office/drawing/2014/main" id="{5D1182F2-E525-414C-A35D-07CF2F21795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628" name="Diapositive think-cell" r:id="rId4" imgW="415" imgH="416" progId="TCLayout.ActiveDocument.1">
                  <p:embed/>
                </p:oleObj>
              </mc:Choice>
              <mc:Fallback>
                <p:oleObj name="Diapositive think-cell" r:id="rId4" imgW="415" imgH="41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="" xmlns:a16="http://schemas.microsoft.com/office/drawing/2014/main" id="{5D1182F2-E525-414C-A35D-07CF2F2179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694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 5" hidden="1"/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41369000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737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="" xmlns:a16="http://schemas.microsoft.com/office/drawing/2014/main" id="{1F8AB037-786C-4243-B2E1-E2E4BC71EF04}"/>
              </a:ext>
            </a:extLst>
          </p:cNvPr>
          <p:cNvSpPr/>
          <p:nvPr userDrawn="1">
            <p:custDataLst>
              <p:tags r:id="rId1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9122341" y="6472916"/>
            <a:ext cx="367651" cy="136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algn="l" defTabSz="9953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98475" algn="l" defTabSz="9953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95363" algn="l" defTabSz="9953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93838" algn="l" defTabSz="9953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90725" algn="l" defTabSz="9953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fld id="{DCA3DF1E-13CE-49F8-A99C-470C05B3EACC}" type="slidenum">
              <a:rPr lang="en-US" sz="800" smtClean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100000"/>
                </a:lnSpc>
                <a:defRPr/>
              </a:pPr>
              <a:t>‹N°›</a:t>
            </a:fld>
            <a:endParaRPr lang="en-US" sz="800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lvl="0" indent="0" defTabSz="913881" eaLnBrk="0" latinLnBrk="0" hangingPunct="0">
              <a:spcBef>
                <a:spcPct val="40000"/>
              </a:spcBef>
              <a:buClr>
                <a:srgbClr val="FFD200"/>
              </a:buClr>
              <a:buSzPct val="75000"/>
              <a:buFont typeface="EYInterstate Light" pitchFamily="2" charset="0"/>
              <a:buChar char=" "/>
            </a:pPr>
            <a:r>
              <a:rPr lang="en-US" dirty="0"/>
              <a:t>Click to edit Master text styles</a:t>
            </a:r>
          </a:p>
          <a:p>
            <a:pPr marL="208429" lvl="1" indent="-185109" defTabSz="913881" eaLnBrk="0" latinLnBrk="0" hangingPunct="0">
              <a:spcBef>
                <a:spcPct val="40000"/>
              </a:spcBef>
              <a:buClr>
                <a:srgbClr val="FFD200"/>
              </a:buClr>
              <a:buSzPct val="75000"/>
              <a:buFont typeface="Wingdings 3" pitchFamily="18" charset="2"/>
              <a:buChar char=""/>
            </a:pPr>
            <a:r>
              <a:rPr lang="en-US" dirty="0"/>
              <a:t>Second level</a:t>
            </a:r>
          </a:p>
          <a:p>
            <a:pPr marL="411027" lvl="2" indent="-202599" defTabSz="913881" eaLnBrk="0" latinLnBrk="0" hangingPunct="0">
              <a:spcBef>
                <a:spcPct val="40000"/>
              </a:spcBef>
              <a:buClr>
                <a:srgbClr val="FFD200"/>
              </a:buClr>
              <a:buSzPct val="75000"/>
              <a:buFont typeface="EYInterstate" pitchFamily="2" charset="0"/>
              <a:buChar char="−"/>
            </a:pPr>
            <a:r>
              <a:rPr lang="en-US" dirty="0"/>
              <a:t>Third level</a:t>
            </a:r>
          </a:p>
          <a:p>
            <a:pPr marL="574273" lvl="3" indent="-161788" defTabSz="913881" eaLnBrk="0" latinLnBrk="0" hangingPunct="0">
              <a:spcBef>
                <a:spcPct val="40000"/>
              </a:spcBef>
              <a:buClr>
                <a:srgbClr val="FFD200"/>
              </a:buClr>
              <a:buSzPct val="75000"/>
              <a:buFont typeface="Arial" pitchFamily="34" charset="0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8" name="OuterGrid" hidden="1">
            <a:extLst>
              <a:ext uri="{FF2B5EF4-FFF2-40B4-BE49-F238E27FC236}">
                <a16:creationId xmlns="" xmlns:a16="http://schemas.microsoft.com/office/drawing/2014/main" id="{4653CC0C-F9E1-40FC-990E-F4D5B722BA12}"/>
              </a:ext>
            </a:extLst>
          </p:cNvPr>
          <p:cNvSpPr/>
          <p:nvPr userDrawn="1"/>
        </p:nvSpPr>
        <p:spPr bwMode="auto">
          <a:xfrm>
            <a:off x="165000" y="1549400"/>
            <a:ext cx="9576000" cy="4699000"/>
          </a:xfrm>
          <a:prstGeom prst="rect">
            <a:avLst/>
          </a:prstGeom>
          <a:noFill/>
          <a:ln w="9525" cap="flat" cmpd="sng" algn="ctr">
            <a:solidFill>
              <a:srgbClr val="F04C3E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0F0F0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75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890" r:id="rId2"/>
    <p:sldLayoutId id="2147483953" r:id="rId3"/>
    <p:sldLayoutId id="2147483982" r:id="rId4"/>
    <p:sldLayoutId id="2147484497" r:id="rId5"/>
    <p:sldLayoutId id="2147484499" r:id="rId6"/>
    <p:sldLayoutId id="2147484500" r:id="rId7"/>
    <p:sldLayoutId id="2147484501" r:id="rId8"/>
    <p:sldLayoutId id="2147484874" r:id="rId9"/>
  </p:sldLayoutIdLst>
  <p:txStyles>
    <p:titleStyle>
      <a:lvl1pPr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rgbClr val="64646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EYInterstate" pitchFamily="2" charset="0"/>
        </a:defRPr>
      </a:lvl2pPr>
      <a:lvl3pPr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EYInterstate" pitchFamily="2" charset="0"/>
        </a:defRPr>
      </a:lvl3pPr>
      <a:lvl4pPr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EYInterstate" pitchFamily="2" charset="0"/>
        </a:defRPr>
      </a:lvl4pPr>
      <a:lvl5pPr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EYInterstate" pitchFamily="2" charset="0"/>
        </a:defRPr>
      </a:lvl5pPr>
      <a:lvl6pPr marL="419847"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EYInterstate" pitchFamily="2" charset="0"/>
        </a:defRPr>
      </a:lvl6pPr>
      <a:lvl7pPr marL="839694"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EYInterstate" pitchFamily="2" charset="0"/>
        </a:defRPr>
      </a:lvl7pPr>
      <a:lvl8pPr marL="1259540"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EYInterstate" pitchFamily="2" charset="0"/>
        </a:defRPr>
      </a:lvl8pPr>
      <a:lvl9pPr marL="1679387" algn="l" defTabSz="914042" rtl="0" eaLnBrk="1" fontAlgn="base" hangingPunct="1">
        <a:lnSpc>
          <a:spcPts val="2698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EYInterstate" pitchFamily="2" charset="0"/>
        </a:defRPr>
      </a:lvl9pPr>
    </p:titleStyle>
    <p:bodyStyle>
      <a:lvl1pPr marL="314885" indent="-314885" algn="l" defTabSz="914042" rtl="0" eaLnBrk="1" fontAlgn="base" hangingPunct="1">
        <a:lnSpc>
          <a:spcPts val="1561"/>
        </a:lnSpc>
        <a:spcBef>
          <a:spcPct val="0"/>
        </a:spcBef>
        <a:spcAft>
          <a:spcPct val="0"/>
        </a:spcAft>
        <a:buNone/>
        <a:defRPr lang="en-US" sz="1400" kern="1200" dirty="0" smtClean="0">
          <a:solidFill>
            <a:srgbClr val="6464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458" indent="418389" algn="l" defTabSz="914042" rtl="0" eaLnBrk="1" fontAlgn="base" hangingPunct="1">
        <a:lnSpc>
          <a:spcPts val="1286"/>
        </a:lnSpc>
        <a:spcBef>
          <a:spcPct val="0"/>
        </a:spcBef>
        <a:spcAft>
          <a:spcPct val="0"/>
        </a:spcAft>
        <a:buSzPct val="30000"/>
        <a:buFont typeface="Arial" charset="0"/>
        <a:defRPr lang="en-US" sz="900" kern="1200" dirty="0" smtClean="0">
          <a:solidFill>
            <a:srgbClr val="6464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916" indent="836778" algn="l" defTabSz="914042" rtl="0" eaLnBrk="1" fontAlgn="base" hangingPunct="1">
        <a:lnSpc>
          <a:spcPts val="1653"/>
        </a:lnSpc>
        <a:spcBef>
          <a:spcPts val="551"/>
        </a:spcBef>
        <a:spcAft>
          <a:spcPct val="0"/>
        </a:spcAft>
        <a:buSzPct val="30000"/>
        <a:buFont typeface="Arial" charset="0"/>
        <a:defRPr lang="en-US" sz="900" kern="1200" dirty="0" smtClean="0">
          <a:solidFill>
            <a:srgbClr val="6464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374" indent="1255167" algn="l" defTabSz="914042" rtl="0" eaLnBrk="1" fontAlgn="base" hangingPunct="1">
        <a:lnSpc>
          <a:spcPts val="1102"/>
        </a:lnSpc>
        <a:spcBef>
          <a:spcPts val="551"/>
        </a:spcBef>
        <a:spcAft>
          <a:spcPct val="0"/>
        </a:spcAft>
        <a:buSzPct val="30000"/>
        <a:buFont typeface="Arial" charset="0"/>
        <a:defRPr lang="en-US" sz="900" kern="1200" dirty="0" smtClean="0">
          <a:solidFill>
            <a:srgbClr val="6464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1637" indent="-74348" algn="l" defTabSz="914042" rtl="0" eaLnBrk="1" fontAlgn="base" hangingPunct="1">
        <a:lnSpc>
          <a:spcPct val="130000"/>
        </a:lnSpc>
        <a:spcBef>
          <a:spcPts val="551"/>
        </a:spcBef>
        <a:spcAft>
          <a:spcPct val="0"/>
        </a:spcAft>
        <a:buSzPct val="30000"/>
        <a:buFont typeface="Arial" charset="0"/>
        <a:buChar char="►"/>
        <a:defRPr lang="fr-FR" sz="1500" kern="1200" dirty="0" smtClean="0">
          <a:solidFill>
            <a:srgbClr val="646464"/>
          </a:solidFill>
          <a:latin typeface="EYInterstate Light" pitchFamily="2" charset="0"/>
          <a:ea typeface="+mn-ea"/>
          <a:cs typeface="+mn-cs"/>
        </a:defRPr>
      </a:lvl5pPr>
      <a:lvl6pPr marL="501484" indent="-74348" algn="l" defTabSz="914042" rtl="0" eaLnBrk="1" fontAlgn="base" hangingPunct="1">
        <a:lnSpc>
          <a:spcPct val="130000"/>
        </a:lnSpc>
        <a:spcBef>
          <a:spcPts val="551"/>
        </a:spcBef>
        <a:spcAft>
          <a:spcPct val="0"/>
        </a:spcAft>
        <a:buSzPct val="30000"/>
        <a:buFont typeface="Arial" charset="0"/>
        <a:buChar char="►"/>
        <a:defRPr sz="800">
          <a:solidFill>
            <a:schemeClr val="tx1"/>
          </a:solidFill>
          <a:latin typeface="EYInterstate Light" pitchFamily="2" charset="0"/>
        </a:defRPr>
      </a:lvl6pPr>
      <a:lvl7pPr marL="921330" indent="-74348" algn="l" defTabSz="914042" rtl="0" eaLnBrk="1" fontAlgn="base" hangingPunct="1">
        <a:lnSpc>
          <a:spcPct val="130000"/>
        </a:lnSpc>
        <a:spcBef>
          <a:spcPts val="551"/>
        </a:spcBef>
        <a:spcAft>
          <a:spcPct val="0"/>
        </a:spcAft>
        <a:buSzPct val="30000"/>
        <a:buFont typeface="Arial" charset="0"/>
        <a:buChar char="►"/>
        <a:defRPr sz="800">
          <a:solidFill>
            <a:schemeClr val="tx1"/>
          </a:solidFill>
          <a:latin typeface="EYInterstate Light" pitchFamily="2" charset="0"/>
        </a:defRPr>
      </a:lvl7pPr>
      <a:lvl8pPr marL="1341177" indent="-74348" algn="l" defTabSz="914042" rtl="0" eaLnBrk="1" fontAlgn="base" hangingPunct="1">
        <a:lnSpc>
          <a:spcPct val="130000"/>
        </a:lnSpc>
        <a:spcBef>
          <a:spcPts val="551"/>
        </a:spcBef>
        <a:spcAft>
          <a:spcPct val="0"/>
        </a:spcAft>
        <a:buSzPct val="30000"/>
        <a:buFont typeface="Arial" charset="0"/>
        <a:buChar char="►"/>
        <a:defRPr sz="800">
          <a:solidFill>
            <a:schemeClr val="tx1"/>
          </a:solidFill>
          <a:latin typeface="EYInterstate Light" pitchFamily="2" charset="0"/>
        </a:defRPr>
      </a:lvl8pPr>
      <a:lvl9pPr marL="1761024" indent="-74348" algn="l" defTabSz="914042" rtl="0" eaLnBrk="1" fontAlgn="base" hangingPunct="1">
        <a:lnSpc>
          <a:spcPct val="130000"/>
        </a:lnSpc>
        <a:spcBef>
          <a:spcPts val="551"/>
        </a:spcBef>
        <a:spcAft>
          <a:spcPct val="0"/>
        </a:spcAft>
        <a:buSzPct val="30000"/>
        <a:buFont typeface="Arial" charset="0"/>
        <a:buChar char="►"/>
        <a:defRPr sz="800">
          <a:solidFill>
            <a:schemeClr val="tx1"/>
          </a:solidFill>
          <a:latin typeface="EYInterstate Light" pitchFamily="2" charset="0"/>
        </a:defRPr>
      </a:lvl9pPr>
    </p:bodyStyle>
    <p:otherStyle>
      <a:defPPr>
        <a:defRPr lang="fr-FR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svg"/><Relationship Id="rId5" Type="http://schemas.openxmlformats.org/officeDocument/2006/relationships/image" Target="../media/image25.png"/><Relationship Id="rId4" Type="http://schemas.openxmlformats.org/officeDocument/2006/relationships/image" Target="../media/image16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12" Type="http://schemas.openxmlformats.org/officeDocument/2006/relationships/image" Target="../media/image12.JPG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11" Type="http://schemas.openxmlformats.org/officeDocument/2006/relationships/image" Target="../media/image11.png"/><Relationship Id="rId5" Type="http://schemas.openxmlformats.org/officeDocument/2006/relationships/tags" Target="../tags/tag45.xml"/><Relationship Id="rId10" Type="http://schemas.openxmlformats.org/officeDocument/2006/relationships/notesSlide" Target="../notesSlides/notesSlide5.xml"/><Relationship Id="rId4" Type="http://schemas.openxmlformats.org/officeDocument/2006/relationships/tags" Target="../tags/tag44.xml"/><Relationship Id="rId9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image" Target="../media/image12.JPG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image" Target="../media/image11.png"/><Relationship Id="rId5" Type="http://schemas.openxmlformats.org/officeDocument/2006/relationships/tags" Target="../tags/tag53.xml"/><Relationship Id="rId10" Type="http://schemas.openxmlformats.org/officeDocument/2006/relationships/notesSlide" Target="../notesSlides/notesSlide6.xml"/><Relationship Id="rId4" Type="http://schemas.openxmlformats.org/officeDocument/2006/relationships/tags" Target="../tags/tag52.xml"/><Relationship Id="rId9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image" Target="../media/image12.JPG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image" Target="../media/image11.png"/><Relationship Id="rId5" Type="http://schemas.openxmlformats.org/officeDocument/2006/relationships/tags" Target="../tags/tag61.xml"/><Relationship Id="rId10" Type="http://schemas.openxmlformats.org/officeDocument/2006/relationships/notesSlide" Target="../notesSlides/notesSlide7.xml"/><Relationship Id="rId4" Type="http://schemas.openxmlformats.org/officeDocument/2006/relationships/tags" Target="../tags/tag60.xml"/><Relationship Id="rId9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image" Target="../media/image12.JP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11.png"/><Relationship Id="rId5" Type="http://schemas.openxmlformats.org/officeDocument/2006/relationships/tags" Target="../tags/tag21.xml"/><Relationship Id="rId10" Type="http://schemas.openxmlformats.org/officeDocument/2006/relationships/notesSlide" Target="../notesSlides/notesSlide2.xml"/><Relationship Id="rId4" Type="http://schemas.openxmlformats.org/officeDocument/2006/relationships/tags" Target="../tags/tag20.xml"/><Relationship Id="rId9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12" Type="http://schemas.openxmlformats.org/officeDocument/2006/relationships/image" Target="../media/image12.JPG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image" Target="../media/image11.png"/><Relationship Id="rId5" Type="http://schemas.openxmlformats.org/officeDocument/2006/relationships/tags" Target="../tags/tag69.xml"/><Relationship Id="rId10" Type="http://schemas.openxmlformats.org/officeDocument/2006/relationships/notesSlide" Target="../notesSlides/notesSlide8.xml"/><Relationship Id="rId4" Type="http://schemas.openxmlformats.org/officeDocument/2006/relationships/tags" Target="../tags/tag68.xml"/><Relationship Id="rId9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12" Type="http://schemas.openxmlformats.org/officeDocument/2006/relationships/image" Target="../media/image12.JPG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1" Type="http://schemas.openxmlformats.org/officeDocument/2006/relationships/image" Target="../media/image11.png"/><Relationship Id="rId5" Type="http://schemas.openxmlformats.org/officeDocument/2006/relationships/tags" Target="../tags/tag77.xml"/><Relationship Id="rId10" Type="http://schemas.openxmlformats.org/officeDocument/2006/relationships/notesSlide" Target="../notesSlides/notesSlide9.xml"/><Relationship Id="rId4" Type="http://schemas.openxmlformats.org/officeDocument/2006/relationships/tags" Target="../tags/tag76.xml"/><Relationship Id="rId9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6.svg"/><Relationship Id="rId7" Type="http://schemas.openxmlformats.org/officeDocument/2006/relationships/image" Target="../media/image40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38.sv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42.svg"/><Relationship Id="rId7" Type="http://schemas.openxmlformats.org/officeDocument/2006/relationships/image" Target="../media/image45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44.svg"/><Relationship Id="rId10" Type="http://schemas.openxmlformats.org/officeDocument/2006/relationships/image" Target="../media/image11.png"/><Relationship Id="rId4" Type="http://schemas.openxmlformats.org/officeDocument/2006/relationships/image" Target="../media/image31.png"/><Relationship Id="rId9" Type="http://schemas.openxmlformats.org/officeDocument/2006/relationships/image" Target="../media/image47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12" Type="http://schemas.openxmlformats.org/officeDocument/2006/relationships/image" Target="../media/image12.JPG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11" Type="http://schemas.openxmlformats.org/officeDocument/2006/relationships/image" Target="../media/image11.png"/><Relationship Id="rId5" Type="http://schemas.openxmlformats.org/officeDocument/2006/relationships/tags" Target="../tags/tag85.xml"/><Relationship Id="rId10" Type="http://schemas.openxmlformats.org/officeDocument/2006/relationships/notesSlide" Target="../notesSlides/notesSlide10.xml"/><Relationship Id="rId4" Type="http://schemas.openxmlformats.org/officeDocument/2006/relationships/tags" Target="../tags/tag84.xml"/><Relationship Id="rId9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image" Target="../media/image12.JP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image" Target="../media/image11.png"/><Relationship Id="rId5" Type="http://schemas.openxmlformats.org/officeDocument/2006/relationships/tags" Target="../tags/tag29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28.xml"/><Relationship Id="rId9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svg"/><Relationship Id="rId5" Type="http://schemas.openxmlformats.org/officeDocument/2006/relationships/image" Target="../media/image14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svg"/><Relationship Id="rId5" Type="http://schemas.openxmlformats.org/officeDocument/2006/relationships/image" Target="../media/image18.png"/><Relationship Id="rId4" Type="http://schemas.openxmlformats.org/officeDocument/2006/relationships/image" Target="../media/image2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2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12" Type="http://schemas.openxmlformats.org/officeDocument/2006/relationships/image" Target="../media/image12.JP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image" Target="../media/image11.png"/><Relationship Id="rId5" Type="http://schemas.openxmlformats.org/officeDocument/2006/relationships/tags" Target="../tags/tag37.xml"/><Relationship Id="rId10" Type="http://schemas.openxmlformats.org/officeDocument/2006/relationships/notesSlide" Target="../notesSlides/notesSlide4.xml"/><Relationship Id="rId4" Type="http://schemas.openxmlformats.org/officeDocument/2006/relationships/tags" Target="../tags/tag36.xml"/><Relationship Id="rId9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svg"/><Relationship Id="rId5" Type="http://schemas.openxmlformats.org/officeDocument/2006/relationships/image" Target="../media/image22.png"/><Relationship Id="rId4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829" y="1164376"/>
            <a:ext cx="3277698" cy="1263864"/>
          </a:xfrm>
        </p:spPr>
        <p:txBody>
          <a:bodyPr>
            <a:noAutofit/>
          </a:bodyPr>
          <a:lstStyle/>
          <a:p>
            <a:r>
              <a:rPr lang="fr-FR" sz="1600" dirty="0">
                <a:solidFill>
                  <a:schemeClr val="accent4">
                    <a:lumMod val="75000"/>
                  </a:schemeClr>
                </a:solidFill>
              </a:rPr>
              <a:t>Impact de la crise du Covid-19 sur les associations œuvrant dans les quartiers prioritaires de la politique de la ville</a:t>
            </a:r>
            <a:br>
              <a:rPr lang="fr-FR" sz="16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16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fr-FR" sz="16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1200" b="0" i="1" dirty="0">
                <a:solidFill>
                  <a:schemeClr val="accent4">
                    <a:lumMod val="75000"/>
                  </a:schemeClr>
                </a:solidFill>
              </a:rPr>
              <a:t>Résultats de l’enquête « flash »</a:t>
            </a:r>
            <a:endParaRPr lang="fr-F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03409" y="2909454"/>
            <a:ext cx="1199106" cy="408709"/>
          </a:xfrm>
        </p:spPr>
        <p:txBody>
          <a:bodyPr lIns="82800" anchor="ctr"/>
          <a:lstStyle/>
          <a:p>
            <a:pPr marL="0" indent="0" algn="r">
              <a:buNone/>
            </a:pPr>
            <a:r>
              <a:rPr lang="fr-FR" sz="1200" dirty="0">
                <a:solidFill>
                  <a:schemeClr val="accent4">
                    <a:lumMod val="75000"/>
                  </a:schemeClr>
                </a:solidFill>
              </a:rPr>
              <a:t>Mai 2020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5322277"/>
            <a:ext cx="1969477" cy="15357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l"/>
            <a:endParaRPr lang="fr-FR" sz="1050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95536" y="6714847"/>
            <a:ext cx="9264279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13475" y="6351444"/>
            <a:ext cx="3456384" cy="407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Direction Déléguée à la politique de la ville </a:t>
            </a:r>
          </a:p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</a:t>
            </a:r>
            <a:endParaRPr lang="fr-FR" sz="800" dirty="0">
              <a:latin typeface="Marianne" pitchFamily="50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21538897-B9EF-412B-A28E-5D83259C2645}"/>
              </a:ext>
            </a:extLst>
          </p:cNvPr>
          <p:cNvSpPr/>
          <p:nvPr/>
        </p:nvSpPr>
        <p:spPr>
          <a:xfrm>
            <a:off x="545238" y="2650853"/>
            <a:ext cx="1644675" cy="2175599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algn="l"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Méthodologie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DCEA0D1D-7B4B-46FE-A4DF-11AF9243E39E}"/>
              </a:ext>
            </a:extLst>
          </p:cNvPr>
          <p:cNvSpPr/>
          <p:nvPr/>
        </p:nvSpPr>
        <p:spPr>
          <a:xfrm>
            <a:off x="2282276" y="2625454"/>
            <a:ext cx="7201661" cy="2218100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Co-construction d’un questionnaire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associant la Mission d’appui à la performance des projets, la Mission soutien à la vie associative et EY, s’inspirant en partie de l’enquête menée à l’échelle nationale par le Mouvement Associatif et « Recherches &amp; Solidarités ».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en ligne du questionnaire (25 questions, de questions, 12 minutes de réponse en moyenne) via la plateforme SurveyMonkey et envoi du lien aux association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Période de collecte des données : du 29 avril au 5 mai inclus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relance effectuée par email à mi-période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 de l’anonymat des répondants : aucune réconciliation entre l’identité de l’association répondante et les réponses apportées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AEE16C9C-B9BE-49C3-857B-DA2EC627B428}"/>
              </a:ext>
            </a:extLst>
          </p:cNvPr>
          <p:cNvSpPr/>
          <p:nvPr/>
        </p:nvSpPr>
        <p:spPr>
          <a:xfrm>
            <a:off x="545239" y="1972248"/>
            <a:ext cx="1647808" cy="530012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algn="l"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Périmètre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BBD73DF4-24E0-4EE6-9FAB-1DF6403E6EBC}"/>
              </a:ext>
            </a:extLst>
          </p:cNvPr>
          <p:cNvSpPr/>
          <p:nvPr/>
        </p:nvSpPr>
        <p:spPr>
          <a:xfrm>
            <a:off x="2282276" y="1993841"/>
            <a:ext cx="7201661" cy="530012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8 368 associations ayant perçu des subventions de la part de l’Etat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titre du programme 147 « politique de la ville » en 2019, tant au niveau national que local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730780DF-90D1-4436-95AF-9EB3AA6A154B}"/>
              </a:ext>
            </a:extLst>
          </p:cNvPr>
          <p:cNvSpPr/>
          <p:nvPr/>
        </p:nvSpPr>
        <p:spPr>
          <a:xfrm>
            <a:off x="544937" y="5027685"/>
            <a:ext cx="1648109" cy="1563959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 algn="l"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4A056856-62E0-4616-BB0F-287476EC2625}"/>
              </a:ext>
            </a:extLst>
          </p:cNvPr>
          <p:cNvSpPr/>
          <p:nvPr/>
        </p:nvSpPr>
        <p:spPr>
          <a:xfrm>
            <a:off x="2282276" y="5014986"/>
            <a:ext cx="7201661" cy="1589358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total de réponses : 1 921 (soit un taux de participation de 23%)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Taux d’achèvement : 79% (pourcentage de participants au sondage ayant répondu à la totalité des questions)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 de confiance : 95% (en ligne avec les standards méthodologiques)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Marge d’erreur : 2% (faible)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 : Pour une réponse obtenant 60% de « Oui », il y a une probabilité de 95% que l’opinion de la population cible totale soit entre 58% et 62%.</a:t>
            </a:r>
          </a:p>
        </p:txBody>
      </p:sp>
      <p:pic>
        <p:nvPicPr>
          <p:cNvPr id="23" name="Graphic 22" descr="Playbook">
            <a:extLst>
              <a:ext uri="{FF2B5EF4-FFF2-40B4-BE49-F238E27FC236}">
                <a16:creationId xmlns="" xmlns:a16="http://schemas.microsoft.com/office/drawing/2014/main" id="{FFC4BB52-D87E-469A-BE0C-2C09566EA2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1626" y="3400086"/>
            <a:ext cx="490813" cy="490813"/>
          </a:xfrm>
          <a:prstGeom prst="rect">
            <a:avLst/>
          </a:prstGeom>
        </p:spPr>
      </p:pic>
      <p:pic>
        <p:nvPicPr>
          <p:cNvPr id="29" name="Graphic 28" descr="Target">
            <a:extLst>
              <a:ext uri="{FF2B5EF4-FFF2-40B4-BE49-F238E27FC236}">
                <a16:creationId xmlns="" xmlns:a16="http://schemas.microsoft.com/office/drawing/2014/main" id="{78344A7F-1B44-4375-8208-A6E541F2D1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4938" y="1990451"/>
            <a:ext cx="446194" cy="446194"/>
          </a:xfrm>
          <a:prstGeom prst="rect">
            <a:avLst/>
          </a:prstGeom>
        </p:spPr>
      </p:pic>
      <p:pic>
        <p:nvPicPr>
          <p:cNvPr id="10" name="Graphic 9" descr="Bullseye">
            <a:extLst>
              <a:ext uri="{FF2B5EF4-FFF2-40B4-BE49-F238E27FC236}">
                <a16:creationId xmlns="" xmlns:a16="http://schemas.microsoft.com/office/drawing/2014/main" id="{E810FB88-08B7-4D7C-8064-78A4D982591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5239" y="5581064"/>
            <a:ext cx="457200" cy="457200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839" y="1347355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400" dirty="0">
                <a:solidFill>
                  <a:schemeClr val="accent4">
                    <a:lumMod val="75000"/>
                  </a:schemeClr>
                </a:solidFill>
              </a:rPr>
              <a:t>Un échantillon largement représentatif malgré la durée limitée de l’enquête</a:t>
            </a:r>
          </a:p>
        </p:txBody>
      </p:sp>
    </p:spTree>
    <p:extLst>
      <p:ext uri="{BB962C8B-B14F-4D97-AF65-F5344CB8AC3E}">
        <p14:creationId xmlns:p14="http://schemas.microsoft.com/office/powerpoint/2010/main" val="103733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642911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23349"/>
            <a:ext cx="7900352" cy="426433"/>
          </a:xfrm>
          <a:prstGeom prst="rect">
            <a:avLst/>
          </a:prstGeom>
          <a:solidFill>
            <a:srgbClr val="FFD200"/>
          </a:solidFill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783591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2818096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19396"/>
            <a:ext cx="7434444" cy="46907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963289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104598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pic>
        <p:nvPicPr>
          <p:cNvPr id="18" name="Image 17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1" y="1666448"/>
            <a:ext cx="1381125" cy="438150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>
            <a:off x="395536" y="64803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915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642911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23349"/>
            <a:ext cx="7900352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783591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2818096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19396"/>
            <a:ext cx="7434444" cy="46907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963289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solidFill>
            <a:srgbClr val="FFD200"/>
          </a:solidFill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104598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pic>
        <p:nvPicPr>
          <p:cNvPr id="18" name="Image 17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1" y="1563578"/>
            <a:ext cx="1381125" cy="438150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>
            <a:off x="395536" y="64803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144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3091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900" dirty="0">
                <a:solidFill>
                  <a:schemeClr val="accent4">
                    <a:lumMod val="75000"/>
                  </a:schemeClr>
                </a:solidFill>
              </a:rPr>
              <a:t>Une très grande diversité d’associations s’est exprimée à travers l’enquête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algn="l">
              <a:defRPr sz="1400" b="1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Profil des répondants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981E723B-7386-4FB2-9F69-8319686CFF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29733"/>
              </p:ext>
            </p:extLst>
          </p:nvPr>
        </p:nvGraphicFramePr>
        <p:xfrm>
          <a:off x="516148" y="1149955"/>
          <a:ext cx="4334662" cy="2462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29454B3-F6C8-4D79-B26E-97AAC6E2E434}"/>
              </a:ext>
            </a:extLst>
          </p:cNvPr>
          <p:cNvSpPr txBox="1"/>
          <p:nvPr/>
        </p:nvSpPr>
        <p:spPr>
          <a:xfrm>
            <a:off x="863915" y="1205694"/>
            <a:ext cx="3639127" cy="2493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FR" sz="105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secteur d’intervention des répondants</a:t>
            </a:r>
          </a:p>
          <a:p>
            <a:endParaRPr lang="fr-FR" sz="105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="" xmlns:a16="http://schemas.microsoft.com/office/drawing/2014/main" id="{3ABC8FAD-3393-478B-B19A-75B9802017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640401"/>
              </p:ext>
            </p:extLst>
          </p:nvPr>
        </p:nvGraphicFramePr>
        <p:xfrm>
          <a:off x="5055192" y="1149955"/>
          <a:ext cx="4428746" cy="2462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="" xmlns:a16="http://schemas.microsoft.com/office/drawing/2014/main" id="{00000000-0008-0000-1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15928"/>
              </p:ext>
            </p:extLst>
          </p:nvPr>
        </p:nvGraphicFramePr>
        <p:xfrm>
          <a:off x="516148" y="3760935"/>
          <a:ext cx="4334662" cy="2250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C342FE1-5D51-4D02-AE32-C77A475FCB4B}"/>
              </a:ext>
            </a:extLst>
          </p:cNvPr>
          <p:cNvSpPr txBox="1"/>
          <p:nvPr/>
        </p:nvSpPr>
        <p:spPr>
          <a:xfrm>
            <a:off x="769830" y="3904124"/>
            <a:ext cx="3639127" cy="2493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FR" sz="105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salariés employés par les répondants</a:t>
            </a:r>
          </a:p>
          <a:p>
            <a:endParaRPr lang="fr-FR" sz="105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="" xmlns:a16="http://schemas.microsoft.com/office/drawing/2014/main" id="{00000000-0008-0000-1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8050405"/>
              </p:ext>
            </p:extLst>
          </p:nvPr>
        </p:nvGraphicFramePr>
        <p:xfrm>
          <a:off x="5055192" y="3760935"/>
          <a:ext cx="4428745" cy="2250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94484DD-CBAD-441A-A2A9-9A53A7FF1B64}"/>
              </a:ext>
            </a:extLst>
          </p:cNvPr>
          <p:cNvSpPr txBox="1"/>
          <p:nvPr/>
        </p:nvSpPr>
        <p:spPr>
          <a:xfrm>
            <a:off x="5541827" y="3904124"/>
            <a:ext cx="3639127" cy="2493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FR" sz="105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d’adhérents des répondants</a:t>
            </a:r>
          </a:p>
          <a:p>
            <a:endParaRPr lang="fr-FR" sz="105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7E956F8F-FA30-4845-BCAE-222EA50E3E48}"/>
              </a:ext>
            </a:extLst>
          </p:cNvPr>
          <p:cNvSpPr txBox="1"/>
          <p:nvPr/>
        </p:nvSpPr>
        <p:spPr>
          <a:xfrm>
            <a:off x="7064421" y="4664325"/>
            <a:ext cx="340340" cy="2493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FR" sz="9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</a:p>
          <a:p>
            <a:endParaRPr lang="fr-FR" sz="105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E3C6E01-06F7-4181-A775-5537B83F2996}"/>
              </a:ext>
            </a:extLst>
          </p:cNvPr>
          <p:cNvSpPr txBox="1"/>
          <p:nvPr/>
        </p:nvSpPr>
        <p:spPr>
          <a:xfrm>
            <a:off x="7658443" y="4729035"/>
            <a:ext cx="340340" cy="2493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FR" sz="9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</a:p>
          <a:p>
            <a:endParaRPr lang="fr-FR" sz="105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1C4EE77-43E8-4D01-A3BB-BEB928D8EAD5}"/>
              </a:ext>
            </a:extLst>
          </p:cNvPr>
          <p:cNvSpPr txBox="1"/>
          <p:nvPr/>
        </p:nvSpPr>
        <p:spPr>
          <a:xfrm>
            <a:off x="7735229" y="5278573"/>
            <a:ext cx="340340" cy="2493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</a:p>
          <a:p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24DCDB9-1543-40D5-91C7-06044A5A7F1A}"/>
              </a:ext>
            </a:extLst>
          </p:cNvPr>
          <p:cNvSpPr txBox="1"/>
          <p:nvPr/>
        </p:nvSpPr>
        <p:spPr>
          <a:xfrm>
            <a:off x="6910210" y="5313798"/>
            <a:ext cx="340340" cy="2493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42%</a:t>
            </a:r>
          </a:p>
          <a:p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51D3116-2DAE-4A97-AF68-F76F25574AA8}"/>
              </a:ext>
            </a:extLst>
          </p:cNvPr>
          <p:cNvSpPr txBox="1"/>
          <p:nvPr/>
        </p:nvSpPr>
        <p:spPr>
          <a:xfrm>
            <a:off x="3832016" y="2766950"/>
            <a:ext cx="874126" cy="629767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lIns="46800" rIns="46800" rtlCol="0">
            <a:noAutofit/>
          </a:bodyPr>
          <a:lstStyle/>
          <a:p>
            <a:pPr>
              <a:lnSpc>
                <a:spcPts val="900"/>
              </a:lnSpc>
            </a:pPr>
            <a:r>
              <a:rPr lang="fr-FR" sz="800" i="1" spc="-2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Sport, aide alimentaire, lutte contre les violences faites aux femmes… </a:t>
            </a:r>
          </a:p>
          <a:p>
            <a:pPr>
              <a:lnSpc>
                <a:spcPts val="900"/>
              </a:lnSpc>
            </a:pPr>
            <a:endParaRPr lang="fr-FR" i="1" spc="-2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5FED98F-570F-4737-A704-100B8095AE63}"/>
              </a:ext>
            </a:extLst>
          </p:cNvPr>
          <p:cNvSpPr txBox="1"/>
          <p:nvPr/>
        </p:nvSpPr>
        <p:spPr>
          <a:xfrm>
            <a:off x="963792" y="6143658"/>
            <a:ext cx="8520145" cy="351646"/>
          </a:xfrm>
          <a:prstGeom prst="rect">
            <a:avLst/>
          </a:prstGeom>
          <a:solidFill>
            <a:srgbClr val="FFD200"/>
          </a:solidFill>
        </p:spPr>
        <p:txBody>
          <a:bodyPr wrap="none" rtlCol="0" anchor="ctr">
            <a:noAutofit/>
          </a:bodyPr>
          <a:lstStyle/>
          <a:p>
            <a:pPr algn="l"/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totalité des départements français (sauf la Lozère) sont représentés dans l’enquête, Outre-mer inclus</a:t>
            </a:r>
          </a:p>
        </p:txBody>
      </p:sp>
      <p:sp>
        <p:nvSpPr>
          <p:cNvPr id="4" name="Plus Sign 3">
            <a:extLst>
              <a:ext uri="{FF2B5EF4-FFF2-40B4-BE49-F238E27FC236}">
                <a16:creationId xmlns="" xmlns:a16="http://schemas.microsoft.com/office/drawing/2014/main" id="{07036747-CF08-465F-B9EC-8E3743A97BA0}"/>
              </a:ext>
            </a:extLst>
          </p:cNvPr>
          <p:cNvSpPr/>
          <p:nvPr/>
        </p:nvSpPr>
        <p:spPr bwMode="auto">
          <a:xfrm>
            <a:off x="491651" y="6090247"/>
            <a:ext cx="426720" cy="407545"/>
          </a:xfrm>
          <a:prstGeom prst="mathPlus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279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642911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23349"/>
            <a:ext cx="7900352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783591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2818096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40718"/>
            <a:ext cx="7434444" cy="426433"/>
          </a:xfrm>
          <a:prstGeom prst="rect">
            <a:avLst/>
          </a:prstGeom>
          <a:solidFill>
            <a:srgbClr val="FFD200"/>
          </a:solidFill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963289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104598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pic>
        <p:nvPicPr>
          <p:cNvPr id="18" name="Image 17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1" y="1666448"/>
            <a:ext cx="1381125" cy="438150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395536" y="64803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08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3091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Les associations se disent profondément impactées par la crise actuelle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346869"/>
              </p:ext>
            </p:extLst>
          </p:nvPr>
        </p:nvGraphicFramePr>
        <p:xfrm>
          <a:off x="516147" y="1079557"/>
          <a:ext cx="4545379" cy="2531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=""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565590"/>
              </p:ext>
            </p:extLst>
          </p:nvPr>
        </p:nvGraphicFramePr>
        <p:xfrm>
          <a:off x="516147" y="3756894"/>
          <a:ext cx="4545379" cy="2680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Isosceles Triangle 25">
            <a:extLst>
              <a:ext uri="{FF2B5EF4-FFF2-40B4-BE49-F238E27FC236}">
                <a16:creationId xmlns="" xmlns:a16="http://schemas.microsoft.com/office/drawing/2014/main" id="{03CF8521-7759-4B7E-A7FE-7DBDE913F976}"/>
              </a:ext>
            </a:extLst>
          </p:cNvPr>
          <p:cNvSpPr/>
          <p:nvPr/>
        </p:nvSpPr>
        <p:spPr bwMode="auto">
          <a:xfrm rot="5400000">
            <a:off x="4125963" y="2206380"/>
            <a:ext cx="2479505" cy="278215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968D800-8232-49C8-8E85-E6DB1601C6AB}"/>
              </a:ext>
            </a:extLst>
          </p:cNvPr>
          <p:cNvSpPr/>
          <p:nvPr/>
        </p:nvSpPr>
        <p:spPr bwMode="auto">
          <a:xfrm>
            <a:off x="5624945" y="1105735"/>
            <a:ext cx="3858992" cy="2505684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endParaRPr kumimoji="0" lang="fr-FR" sz="1600" b="1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ct val="100000"/>
              </a:lnSpc>
              <a:buClr>
                <a:srgbClr val="FFD200"/>
              </a:buClr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répondants signalent un impact « fort » ou « très fort »</a:t>
            </a:r>
            <a:endParaRPr kumimoji="0" lang="fr-FR" sz="1600" b="1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="" xmlns:a16="http://schemas.microsoft.com/office/drawing/2014/main" id="{751F3B30-B1CB-4CEF-A2BC-073371F247D9}"/>
              </a:ext>
            </a:extLst>
          </p:cNvPr>
          <p:cNvSpPr/>
          <p:nvPr/>
        </p:nvSpPr>
        <p:spPr bwMode="auto">
          <a:xfrm rot="5400000">
            <a:off x="4125963" y="4990685"/>
            <a:ext cx="2479505" cy="278215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3E9E9C82-97F0-4832-8518-55F0D2224593}"/>
              </a:ext>
            </a:extLst>
          </p:cNvPr>
          <p:cNvSpPr/>
          <p:nvPr/>
        </p:nvSpPr>
        <p:spPr bwMode="auto">
          <a:xfrm>
            <a:off x="5624945" y="3756894"/>
            <a:ext cx="3858992" cy="2665008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ct val="100000"/>
              </a:lnSpc>
              <a:buClr>
                <a:srgbClr val="FFD200"/>
              </a:buClr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répondants ont vu leur activité baisser d’au moins 60%</a:t>
            </a:r>
            <a:endParaRPr lang="fr-FR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53635588-576C-4986-B3FC-97CABDBC348E}"/>
              </a:ext>
            </a:extLst>
          </p:cNvPr>
          <p:cNvSpPr/>
          <p:nvPr/>
        </p:nvSpPr>
        <p:spPr>
          <a:xfrm>
            <a:off x="5226608" y="2114878"/>
            <a:ext cx="5005084" cy="46121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80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endParaRPr lang="fr-FR" sz="8000" dirty="0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0A9EF52F-B1BE-4664-A77E-DA2BA18F23A4}"/>
              </a:ext>
            </a:extLst>
          </p:cNvPr>
          <p:cNvSpPr/>
          <p:nvPr/>
        </p:nvSpPr>
        <p:spPr>
          <a:xfrm>
            <a:off x="6320488" y="4967756"/>
            <a:ext cx="3373069" cy="56791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115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⅔</a:t>
            </a:r>
            <a:endParaRPr lang="fr-FR" sz="11500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3416328-24EE-4822-9F5F-3D7FBC88323B}"/>
              </a:ext>
            </a:extLst>
          </p:cNvPr>
          <p:cNvSpPr txBox="1"/>
          <p:nvPr/>
        </p:nvSpPr>
        <p:spPr>
          <a:xfrm>
            <a:off x="6225261" y="4611376"/>
            <a:ext cx="1052945" cy="21090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des</a:t>
            </a:r>
          </a:p>
        </p:txBody>
      </p:sp>
    </p:spTree>
    <p:extLst>
      <p:ext uri="{BB962C8B-B14F-4D97-AF65-F5344CB8AC3E}">
        <p14:creationId xmlns:p14="http://schemas.microsoft.com/office/powerpoint/2010/main" val="2240961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3091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Elles parviennent tout de même à maintenir un lien avec leurs bénévoles et à atteindre leurs bénéficiaires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="" xmlns:a16="http://schemas.microsoft.com/office/drawing/2014/main" id="{03CF8521-7759-4B7E-A7FE-7DBDE913F976}"/>
              </a:ext>
            </a:extLst>
          </p:cNvPr>
          <p:cNvSpPr/>
          <p:nvPr/>
        </p:nvSpPr>
        <p:spPr bwMode="auto">
          <a:xfrm rot="5400000">
            <a:off x="4125963" y="2206380"/>
            <a:ext cx="2479505" cy="278215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968D800-8232-49C8-8E85-E6DB1601C6AB}"/>
              </a:ext>
            </a:extLst>
          </p:cNvPr>
          <p:cNvSpPr/>
          <p:nvPr/>
        </p:nvSpPr>
        <p:spPr bwMode="auto">
          <a:xfrm>
            <a:off x="5624945" y="1105735"/>
            <a:ext cx="3858992" cy="2505684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tabLst/>
            </a:pPr>
            <a:r>
              <a:rPr kumimoji="0" lang="fr-FR" sz="18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Parmi les associations répondant « Oui », plus de la moitié indique avoir gardé contact </a:t>
            </a:r>
            <a:r>
              <a:rPr lang="fr-FR" sz="1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 au moins 60% de leurs bénévoles</a:t>
            </a:r>
          </a:p>
          <a:p>
            <a:pPr marL="171450" marR="0" indent="-17145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buFont typeface="Arial" panose="020B0604020202020204" pitchFamily="34" charset="0"/>
              <a:buChar char="►"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="" xmlns:a16="http://schemas.microsoft.com/office/drawing/2014/main" id="{751F3B30-B1CB-4CEF-A2BC-073371F247D9}"/>
              </a:ext>
            </a:extLst>
          </p:cNvPr>
          <p:cNvSpPr/>
          <p:nvPr/>
        </p:nvSpPr>
        <p:spPr bwMode="auto">
          <a:xfrm rot="5400000">
            <a:off x="4125963" y="4990685"/>
            <a:ext cx="2479505" cy="278215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3E9E9C82-97F0-4832-8518-55F0D2224593}"/>
              </a:ext>
            </a:extLst>
          </p:cNvPr>
          <p:cNvSpPr/>
          <p:nvPr/>
        </p:nvSpPr>
        <p:spPr bwMode="auto">
          <a:xfrm>
            <a:off x="5624945" y="3756894"/>
            <a:ext cx="3858992" cy="2505684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Parmi les associations répondant « Oui », plus de la moitié indique atteindre </a:t>
            </a:r>
            <a:r>
              <a:rPr lang="fr-FR" sz="1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moins 40% de leurs bénéficiaires</a:t>
            </a:r>
            <a:endParaRPr lang="fr-FR" sz="18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=""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253555"/>
              </p:ext>
            </p:extLst>
          </p:nvPr>
        </p:nvGraphicFramePr>
        <p:xfrm>
          <a:off x="1030147" y="1141787"/>
          <a:ext cx="4031379" cy="2443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F2D4557-DE92-4BF2-90DC-8731A5D6DD34}"/>
              </a:ext>
            </a:extLst>
          </p:cNvPr>
          <p:cNvSpPr txBox="1"/>
          <p:nvPr/>
        </p:nvSpPr>
        <p:spPr>
          <a:xfrm>
            <a:off x="2894373" y="2764355"/>
            <a:ext cx="582966" cy="244105"/>
          </a:xfrm>
          <a:prstGeom prst="rect">
            <a:avLst/>
          </a:prstGeom>
          <a:noFill/>
          <a:ln>
            <a:noFill/>
          </a:ln>
        </p:spPr>
        <p:txBody>
          <a:bodyPr wrap="square" lIns="46800" rIns="46800" rtlCol="0">
            <a:noAutofit/>
          </a:bodyPr>
          <a:lstStyle/>
          <a:p>
            <a:pPr>
              <a:lnSpc>
                <a:spcPts val="900"/>
              </a:lnSpc>
            </a:pPr>
            <a:r>
              <a:rPr lang="fr-FR" sz="1050" b="1" spc="-2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Oui</a:t>
            </a:r>
          </a:p>
          <a:p>
            <a:pPr>
              <a:lnSpc>
                <a:spcPts val="900"/>
              </a:lnSpc>
            </a:pPr>
            <a:endParaRPr lang="fr-FR" sz="1200" spc="-2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AF51C70-A6F6-4EEF-B734-8E80C3D3B5AB}"/>
              </a:ext>
            </a:extLst>
          </p:cNvPr>
          <p:cNvSpPr txBox="1"/>
          <p:nvPr/>
        </p:nvSpPr>
        <p:spPr>
          <a:xfrm>
            <a:off x="2478191" y="2237405"/>
            <a:ext cx="582966" cy="244105"/>
          </a:xfrm>
          <a:prstGeom prst="rect">
            <a:avLst/>
          </a:prstGeom>
          <a:noFill/>
          <a:ln>
            <a:noFill/>
          </a:ln>
        </p:spPr>
        <p:txBody>
          <a:bodyPr wrap="square" lIns="46800" rIns="46800" rtlCol="0">
            <a:noAutofit/>
          </a:bodyPr>
          <a:lstStyle/>
          <a:p>
            <a:pPr>
              <a:lnSpc>
                <a:spcPts val="900"/>
              </a:lnSpc>
            </a:pPr>
            <a:r>
              <a:rPr lang="fr-FR" sz="1050" b="1" spc="-2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</a:p>
          <a:p>
            <a:pPr>
              <a:lnSpc>
                <a:spcPts val="900"/>
              </a:lnSpc>
            </a:pPr>
            <a:endParaRPr lang="fr-FR" sz="1200" spc="-2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=""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562131"/>
              </p:ext>
            </p:extLst>
          </p:nvPr>
        </p:nvGraphicFramePr>
        <p:xfrm>
          <a:off x="1030147" y="3756893"/>
          <a:ext cx="4031379" cy="2479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C5A50F0-C9CF-4B29-A099-6786772456CD}"/>
              </a:ext>
            </a:extLst>
          </p:cNvPr>
          <p:cNvSpPr txBox="1"/>
          <p:nvPr/>
        </p:nvSpPr>
        <p:spPr>
          <a:xfrm>
            <a:off x="2966640" y="5403635"/>
            <a:ext cx="582966" cy="244105"/>
          </a:xfrm>
          <a:prstGeom prst="rect">
            <a:avLst/>
          </a:prstGeom>
          <a:noFill/>
          <a:ln>
            <a:noFill/>
          </a:ln>
        </p:spPr>
        <p:txBody>
          <a:bodyPr wrap="square" lIns="46800" rIns="46800" rtlCol="0">
            <a:noAutofit/>
          </a:bodyPr>
          <a:lstStyle/>
          <a:p>
            <a:pPr>
              <a:lnSpc>
                <a:spcPts val="900"/>
              </a:lnSpc>
            </a:pPr>
            <a:r>
              <a:rPr lang="fr-FR" sz="1050" b="1" spc="-2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Oui</a:t>
            </a:r>
          </a:p>
          <a:p>
            <a:pPr>
              <a:lnSpc>
                <a:spcPts val="900"/>
              </a:lnSpc>
            </a:pPr>
            <a:endParaRPr lang="fr-FR" sz="1200" spc="-2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BE3B31D-EE65-41A3-B2E8-32168B089515}"/>
              </a:ext>
            </a:extLst>
          </p:cNvPr>
          <p:cNvSpPr txBox="1"/>
          <p:nvPr/>
        </p:nvSpPr>
        <p:spPr>
          <a:xfrm>
            <a:off x="2443466" y="4874592"/>
            <a:ext cx="582966" cy="244105"/>
          </a:xfrm>
          <a:prstGeom prst="rect">
            <a:avLst/>
          </a:prstGeom>
          <a:noFill/>
          <a:ln>
            <a:noFill/>
          </a:ln>
        </p:spPr>
        <p:txBody>
          <a:bodyPr wrap="square" lIns="46800" rIns="46800" rtlCol="0">
            <a:noAutofit/>
          </a:bodyPr>
          <a:lstStyle/>
          <a:p>
            <a:pPr>
              <a:lnSpc>
                <a:spcPts val="900"/>
              </a:lnSpc>
            </a:pPr>
            <a:r>
              <a:rPr lang="fr-FR" sz="1050" b="1" spc="-2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</a:p>
          <a:p>
            <a:pPr>
              <a:lnSpc>
                <a:spcPts val="900"/>
              </a:lnSpc>
            </a:pPr>
            <a:endParaRPr lang="fr-FR" sz="1200" spc="-2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BAC3A53-2DF9-49C1-8DA0-2373D9AC2750}"/>
              </a:ext>
            </a:extLst>
          </p:cNvPr>
          <p:cNvSpPr/>
          <p:nvPr/>
        </p:nvSpPr>
        <p:spPr bwMode="auto">
          <a:xfrm>
            <a:off x="516147" y="1141787"/>
            <a:ext cx="393878" cy="2443453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Bénévoles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E3232AA-9761-4C77-996F-BBB569D6C5FA}"/>
              </a:ext>
            </a:extLst>
          </p:cNvPr>
          <p:cNvSpPr/>
          <p:nvPr/>
        </p:nvSpPr>
        <p:spPr bwMode="auto">
          <a:xfrm>
            <a:off x="516147" y="3756893"/>
            <a:ext cx="393878" cy="2479505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Bénéficiaires</a:t>
            </a:r>
          </a:p>
        </p:txBody>
      </p:sp>
    </p:spTree>
    <p:extLst>
      <p:ext uri="{BB962C8B-B14F-4D97-AF65-F5344CB8AC3E}">
        <p14:creationId xmlns:p14="http://schemas.microsoft.com/office/powerpoint/2010/main" val="459487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3091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Une part significative des associations a élargi son champ d’action pour répondre à la crise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="" xmlns:a16="http://schemas.microsoft.com/office/drawing/2014/main" id="{03CF8521-7759-4B7E-A7FE-7DBDE913F976}"/>
              </a:ext>
            </a:extLst>
          </p:cNvPr>
          <p:cNvSpPr/>
          <p:nvPr/>
        </p:nvSpPr>
        <p:spPr bwMode="auto">
          <a:xfrm rot="5400000">
            <a:off x="2345002" y="3653163"/>
            <a:ext cx="4968088" cy="341991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968D800-8232-49C8-8E85-E6DB1601C6AB}"/>
              </a:ext>
            </a:extLst>
          </p:cNvPr>
          <p:cNvSpPr/>
          <p:nvPr/>
        </p:nvSpPr>
        <p:spPr bwMode="auto">
          <a:xfrm>
            <a:off x="5282952" y="1149954"/>
            <a:ext cx="4200985" cy="5158247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tabLst/>
            </a:pPr>
            <a:endParaRPr lang="fr-FR" sz="12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BB4691B-EF07-42DB-A3F2-5E9CACD45A1B}"/>
              </a:ext>
            </a:extLst>
          </p:cNvPr>
          <p:cNvSpPr/>
          <p:nvPr/>
        </p:nvSpPr>
        <p:spPr bwMode="auto">
          <a:xfrm>
            <a:off x="516148" y="1149955"/>
            <a:ext cx="3858992" cy="5158247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 algn="l" defTabSz="995363">
              <a:lnSpc>
                <a:spcPts val="14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 defTabSz="995363">
              <a:lnSpc>
                <a:spcPts val="14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2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2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36% des associations indiquent avoir déployé des actions en dehors de leur champ d’action habituel pour répondre à des besoins liés à la situation actuelle</a:t>
            </a:r>
            <a:endParaRPr lang="fr-FR" sz="16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0" indent="-17145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buFont typeface="Arial" panose="020B0604020202020204" pitchFamily="34" charset="0"/>
              <a:buChar char="►"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5819083-964E-45A9-8C3A-83ED5243567F}"/>
              </a:ext>
            </a:extLst>
          </p:cNvPr>
          <p:cNvSpPr/>
          <p:nvPr/>
        </p:nvSpPr>
        <p:spPr>
          <a:xfrm>
            <a:off x="654936" y="3223538"/>
            <a:ext cx="3373069" cy="72340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166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⅓</a:t>
            </a:r>
            <a:endParaRPr lang="fr-FR" sz="166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F95CBCD-F285-435B-91F6-7E196C1927C3}"/>
              </a:ext>
            </a:extLst>
          </p:cNvPr>
          <p:cNvSpPr/>
          <p:nvPr/>
        </p:nvSpPr>
        <p:spPr>
          <a:xfrm>
            <a:off x="5396489" y="1306038"/>
            <a:ext cx="3805384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ts val="2800"/>
              </a:lnSpc>
              <a:buClr>
                <a:srgbClr val="FFD200"/>
              </a:buClr>
            </a:pPr>
            <a:r>
              <a:rPr lang="fr-FR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Fabrication de masques en tissus »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5E780C2E-92D9-4EC7-9637-03C34DEE5D8D}"/>
              </a:ext>
            </a:extLst>
          </p:cNvPr>
          <p:cNvSpPr/>
          <p:nvPr/>
        </p:nvSpPr>
        <p:spPr>
          <a:xfrm>
            <a:off x="7215131" y="5740090"/>
            <a:ext cx="2220301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ts val="1600"/>
              </a:lnSpc>
              <a:buClr>
                <a:srgbClr val="FFD200"/>
              </a:buClr>
            </a:pPr>
            <a:r>
              <a:rPr lang="fr-FR" sz="15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Aide aux devoirs à distance »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39AAE352-96A4-47CA-95A8-B25DFAA17EC9}"/>
              </a:ext>
            </a:extLst>
          </p:cNvPr>
          <p:cNvSpPr/>
          <p:nvPr/>
        </p:nvSpPr>
        <p:spPr>
          <a:xfrm>
            <a:off x="6028611" y="2257439"/>
            <a:ext cx="363099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ts val="2200"/>
              </a:lnSpc>
              <a:buClr>
                <a:srgbClr val="FFD200"/>
              </a:buClr>
            </a:pPr>
            <a:r>
              <a:rPr lang="fr-FR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Soutien psychologique par téléphone aux personnes isolées »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6ED8B9B4-2F06-49E8-8747-0D9539A80CED}"/>
              </a:ext>
            </a:extLst>
          </p:cNvPr>
          <p:cNvSpPr/>
          <p:nvPr/>
        </p:nvSpPr>
        <p:spPr>
          <a:xfrm>
            <a:off x="5282952" y="3337082"/>
            <a:ext cx="3042330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ts val="2200"/>
              </a:lnSpc>
              <a:buClr>
                <a:srgbClr val="FFD200"/>
              </a:buClr>
            </a:pPr>
            <a:r>
              <a:rPr lang="fr-FR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Distribution de denrées alimentaires »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3A08CD76-7EF6-4D81-B3F9-89441A536C27}"/>
              </a:ext>
            </a:extLst>
          </p:cNvPr>
          <p:cNvSpPr/>
          <p:nvPr/>
        </p:nvSpPr>
        <p:spPr>
          <a:xfrm>
            <a:off x="6724517" y="4101390"/>
            <a:ext cx="30423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ts val="1800"/>
              </a:lnSpc>
              <a:buClr>
                <a:srgbClr val="FFD200"/>
              </a:buClr>
            </a:pPr>
            <a:r>
              <a:rPr lang="fr-FR" sz="1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Prêt de matériel informatique »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0B762CFE-42C0-4138-AFF1-523EA9AAB4D8}"/>
              </a:ext>
            </a:extLst>
          </p:cNvPr>
          <p:cNvSpPr/>
          <p:nvPr/>
        </p:nvSpPr>
        <p:spPr>
          <a:xfrm>
            <a:off x="5396489" y="4815231"/>
            <a:ext cx="2781813" cy="79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ts val="18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Organisation d’activités créatives à distance pour les enfants »</a:t>
            </a:r>
          </a:p>
        </p:txBody>
      </p:sp>
    </p:spTree>
    <p:extLst>
      <p:ext uri="{BB962C8B-B14F-4D97-AF65-F5344CB8AC3E}">
        <p14:creationId xmlns:p14="http://schemas.microsoft.com/office/powerpoint/2010/main" val="3460321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3091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Des associations peu équipées sur le plan technique pour faire face à ce contexte exceptionnel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="" xmlns:a16="http://schemas.microsoft.com/office/drawing/2014/main" id="{03CF8521-7759-4B7E-A7FE-7DBDE913F976}"/>
              </a:ext>
            </a:extLst>
          </p:cNvPr>
          <p:cNvSpPr/>
          <p:nvPr/>
        </p:nvSpPr>
        <p:spPr bwMode="auto">
          <a:xfrm rot="10800000">
            <a:off x="2468956" y="3185464"/>
            <a:ext cx="4968088" cy="341991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968D800-8232-49C8-8E85-E6DB1601C6AB}"/>
              </a:ext>
            </a:extLst>
          </p:cNvPr>
          <p:cNvSpPr/>
          <p:nvPr/>
        </p:nvSpPr>
        <p:spPr bwMode="auto">
          <a:xfrm>
            <a:off x="516148" y="3743330"/>
            <a:ext cx="8967788" cy="2616831"/>
          </a:xfrm>
          <a:prstGeom prst="rect">
            <a:avLst/>
          </a:prstGeom>
          <a:noFill/>
          <a:ln w="635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tabLst/>
            </a:pPr>
            <a:endParaRPr lang="fr-FR" sz="12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BB4691B-EF07-42DB-A3F2-5E9CACD45A1B}"/>
              </a:ext>
            </a:extLst>
          </p:cNvPr>
          <p:cNvSpPr/>
          <p:nvPr/>
        </p:nvSpPr>
        <p:spPr bwMode="auto">
          <a:xfrm>
            <a:off x="516148" y="1149956"/>
            <a:ext cx="8967788" cy="1819634"/>
          </a:xfrm>
          <a:prstGeom prst="rect">
            <a:avLst/>
          </a:prstGeom>
          <a:noFill/>
          <a:ln w="635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 algn="l" defTabSz="995363">
              <a:lnSpc>
                <a:spcPts val="14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 defTabSz="995363">
              <a:lnSpc>
                <a:spcPts val="14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2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0" indent="-17145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buFont typeface="Arial" panose="020B0604020202020204" pitchFamily="34" charset="0"/>
              <a:buChar char="►"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5819083-964E-45A9-8C3A-83ED5243567F}"/>
              </a:ext>
            </a:extLst>
          </p:cNvPr>
          <p:cNvSpPr/>
          <p:nvPr/>
        </p:nvSpPr>
        <p:spPr>
          <a:xfrm>
            <a:off x="-561366" y="2231331"/>
            <a:ext cx="5005084" cy="4855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88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43%</a:t>
            </a:r>
            <a:endParaRPr lang="fr-FR" sz="88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F95CBCD-F285-435B-91F6-7E196C1927C3}"/>
              </a:ext>
            </a:extLst>
          </p:cNvPr>
          <p:cNvSpPr/>
          <p:nvPr/>
        </p:nvSpPr>
        <p:spPr>
          <a:xfrm>
            <a:off x="516148" y="4199904"/>
            <a:ext cx="28328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Pas d’outil permettant la visio-conférence »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39AAE352-96A4-47CA-95A8-B25DFAA17EC9}"/>
              </a:ext>
            </a:extLst>
          </p:cNvPr>
          <p:cNvSpPr/>
          <p:nvPr/>
        </p:nvSpPr>
        <p:spPr>
          <a:xfrm>
            <a:off x="2043821" y="5226628"/>
            <a:ext cx="30423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L’association ne possédant pas de matériel nous avons dû utiliser nos téléphones et ordinateurs personnels »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6ED8B9B4-2F06-49E8-8747-0D9539A80CED}"/>
              </a:ext>
            </a:extLst>
          </p:cNvPr>
          <p:cNvSpPr/>
          <p:nvPr/>
        </p:nvSpPr>
        <p:spPr>
          <a:xfrm>
            <a:off x="3904847" y="4355156"/>
            <a:ext cx="24005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Méconnaissance des outils informatiques par les bénévoles »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3A08CD76-7EF6-4D81-B3F9-89441A536C27}"/>
              </a:ext>
            </a:extLst>
          </p:cNvPr>
          <p:cNvSpPr/>
          <p:nvPr/>
        </p:nvSpPr>
        <p:spPr>
          <a:xfrm>
            <a:off x="7704103" y="5306286"/>
            <a:ext cx="168574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05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Débit internet insuffisant pour mener des visioconférences »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02B1F42-71A5-4CDB-A6FF-4F5097060710}"/>
              </a:ext>
            </a:extLst>
          </p:cNvPr>
          <p:cNvSpPr/>
          <p:nvPr/>
        </p:nvSpPr>
        <p:spPr>
          <a:xfrm>
            <a:off x="3471327" y="1296496"/>
            <a:ext cx="5918525" cy="1479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ts val="22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associations indiquent </a:t>
            </a:r>
            <a:r>
              <a:rPr lang="fr-FR" sz="1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pas être suffisamment équipées sur le plan technique </a:t>
            </a: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(possession et maîtrise des outils informatiques, de visio-conférence…) pour mener à bien les activités qu’elles étaient en mesure de déployer durant le confinement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E7CC055D-7A10-454D-896A-2FEB472EA3C6}"/>
              </a:ext>
            </a:extLst>
          </p:cNvPr>
          <p:cNvSpPr/>
          <p:nvPr/>
        </p:nvSpPr>
        <p:spPr>
          <a:xfrm>
            <a:off x="605723" y="3763151"/>
            <a:ext cx="5918525" cy="350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ts val="2200"/>
              </a:lnSpc>
              <a:buClr>
                <a:srgbClr val="FFD200"/>
              </a:buClr>
            </a:pPr>
            <a:r>
              <a:rPr lang="fr-FR" sz="1600" b="1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Principaux manques ressentis :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44B635A2-B8D4-4DCF-8D2F-EF69F1C810A7}"/>
              </a:ext>
            </a:extLst>
          </p:cNvPr>
          <p:cNvSpPr/>
          <p:nvPr/>
        </p:nvSpPr>
        <p:spPr>
          <a:xfrm>
            <a:off x="5433200" y="5306286"/>
            <a:ext cx="2096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Matériel informatique vétuste ne permettant pas d’installer des logiciels de visio-conférence »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40A84FED-F325-4B66-AF0E-8F6F0D7C2DF3}"/>
              </a:ext>
            </a:extLst>
          </p:cNvPr>
          <p:cNvSpPr/>
          <p:nvPr/>
        </p:nvSpPr>
        <p:spPr>
          <a:xfrm>
            <a:off x="6861228" y="4532546"/>
            <a:ext cx="1685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Illectronisme des bénéficiaires   »</a:t>
            </a:r>
          </a:p>
        </p:txBody>
      </p:sp>
    </p:spTree>
    <p:extLst>
      <p:ext uri="{BB962C8B-B14F-4D97-AF65-F5344CB8AC3E}">
        <p14:creationId xmlns:p14="http://schemas.microsoft.com/office/powerpoint/2010/main" val="51083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3091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Un recours massif au télétravail et aux dispositifs d’urgence mis en place par le Gouvernement pour faire face à la situation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graphicFrame>
        <p:nvGraphicFramePr>
          <p:cNvPr id="20" name="Chart 19">
            <a:extLst>
              <a:ext uri="{FF2B5EF4-FFF2-40B4-BE49-F238E27FC236}">
                <a16:creationId xmlns="" xmlns:a16="http://schemas.microsoft.com/office/drawing/2014/main" id="{00000000-0008-0000-09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763589"/>
              </p:ext>
            </p:extLst>
          </p:nvPr>
        </p:nvGraphicFramePr>
        <p:xfrm>
          <a:off x="516150" y="2540941"/>
          <a:ext cx="4247820" cy="3680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62286609-FE26-4AA9-9E5F-64E960BA2C3E}"/>
              </a:ext>
            </a:extLst>
          </p:cNvPr>
          <p:cNvSpPr/>
          <p:nvPr/>
        </p:nvSpPr>
        <p:spPr bwMode="auto">
          <a:xfrm>
            <a:off x="516148" y="1149957"/>
            <a:ext cx="8967788" cy="1207164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 algn="l" defTabSz="995363">
              <a:lnSpc>
                <a:spcPts val="14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 defTabSz="995363">
              <a:lnSpc>
                <a:spcPts val="14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2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0" indent="-17145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buFont typeface="Arial" panose="020B0604020202020204" pitchFamily="34" charset="0"/>
              <a:buChar char="►"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8C4934FB-1235-4084-B83A-23ECA8A27593}"/>
              </a:ext>
            </a:extLst>
          </p:cNvPr>
          <p:cNvSpPr/>
          <p:nvPr/>
        </p:nvSpPr>
        <p:spPr>
          <a:xfrm>
            <a:off x="2242993" y="1214930"/>
            <a:ext cx="27100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associations employeuses indiquent avoir mis en place le télétravail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5E10C547-AE85-4A2F-A962-D07E2700806E}"/>
              </a:ext>
            </a:extLst>
          </p:cNvPr>
          <p:cNvSpPr/>
          <p:nvPr/>
        </p:nvSpPr>
        <p:spPr>
          <a:xfrm>
            <a:off x="422063" y="1753539"/>
            <a:ext cx="2085366" cy="3636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44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</a:t>
            </a:r>
            <a:endParaRPr lang="fr-FR" sz="4400" dirty="0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A14CF810-5A02-4B98-9B7D-A9E6A53BF917}"/>
              </a:ext>
            </a:extLst>
          </p:cNvPr>
          <p:cNvSpPr/>
          <p:nvPr/>
        </p:nvSpPr>
        <p:spPr>
          <a:xfrm>
            <a:off x="6833525" y="1329510"/>
            <a:ext cx="27100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D’entre elles ont eu recours au dispositif de chômage partiel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CDFC8951-0ECE-41E9-8273-2D6A9A609287}"/>
              </a:ext>
            </a:extLst>
          </p:cNvPr>
          <p:cNvSpPr/>
          <p:nvPr/>
        </p:nvSpPr>
        <p:spPr>
          <a:xfrm>
            <a:off x="5047085" y="1753539"/>
            <a:ext cx="2085366" cy="3636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44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64%</a:t>
            </a:r>
            <a:endParaRPr lang="fr-FR" sz="4400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CD6A482-32E8-473C-A07B-83A5FA509E04}"/>
              </a:ext>
            </a:extLst>
          </p:cNvPr>
          <p:cNvSpPr txBox="1"/>
          <p:nvPr/>
        </p:nvSpPr>
        <p:spPr>
          <a:xfrm>
            <a:off x="4763969" y="1742744"/>
            <a:ext cx="447040" cy="37416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40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F0DE017E-5105-47AF-8D63-9F5D7D292E09}"/>
              </a:ext>
            </a:extLst>
          </p:cNvPr>
          <p:cNvSpPr/>
          <p:nvPr/>
        </p:nvSpPr>
        <p:spPr bwMode="auto">
          <a:xfrm>
            <a:off x="5435600" y="2540941"/>
            <a:ext cx="4048336" cy="1510481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63525" indent="-263525" algn="l" defTabSz="995363">
              <a:lnSpc>
                <a:spcPts val="16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Versement anticipé de certaines subventions »</a:t>
            </a:r>
          </a:p>
          <a:p>
            <a:pPr marL="263525" indent="-263525" algn="l" defTabSz="995363">
              <a:lnSpc>
                <a:spcPct val="100000"/>
              </a:lnSpc>
              <a:spcAft>
                <a:spcPts val="600"/>
              </a:spcAft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Avenant aux conventions pour rallonger les délais des projets »</a:t>
            </a:r>
          </a:p>
          <a:p>
            <a:pPr marL="263525" indent="-263525" algn="l" defTabSz="995363">
              <a:lnSpc>
                <a:spcPct val="100000"/>
              </a:lnSpc>
              <a:spcAft>
                <a:spcPts val="600"/>
              </a:spcAft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Exonération des loyers par la collectivité »</a:t>
            </a:r>
          </a:p>
          <a:p>
            <a:pPr marL="263525" indent="-263525" algn="l" defTabSz="995363">
              <a:lnSpc>
                <a:spcPct val="100000"/>
              </a:lnSpc>
              <a:spcAft>
                <a:spcPts val="600"/>
              </a:spcAft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Report des subventions non utilisées »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="" xmlns:a16="http://schemas.microsoft.com/office/drawing/2014/main" id="{18318B3C-D615-44E5-B5C6-5240ECE2ABC4}"/>
              </a:ext>
            </a:extLst>
          </p:cNvPr>
          <p:cNvCxnSpPr>
            <a:cxnSpLocks/>
          </p:cNvCxnSpPr>
          <p:nvPr/>
        </p:nvCxnSpPr>
        <p:spPr bwMode="auto">
          <a:xfrm flipV="1">
            <a:off x="3230880" y="2819314"/>
            <a:ext cx="2204720" cy="1000847"/>
          </a:xfrm>
          <a:prstGeom prst="bentConnector3">
            <a:avLst>
              <a:gd name="adj1" fmla="val 83180"/>
            </a:avLst>
          </a:prstGeom>
          <a:ln w="38100">
            <a:headEnd type="none" w="med" len="med"/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="" xmlns:a16="http://schemas.microsoft.com/office/drawing/2014/main" id="{58F8928C-C8FB-4F5D-BC7E-E00747D4CE18}"/>
              </a:ext>
            </a:extLst>
          </p:cNvPr>
          <p:cNvCxnSpPr>
            <a:cxnSpLocks/>
            <a:endCxn id="41" idx="1"/>
          </p:cNvCxnSpPr>
          <p:nvPr/>
        </p:nvCxnSpPr>
        <p:spPr bwMode="auto">
          <a:xfrm flipV="1">
            <a:off x="3558721" y="5231154"/>
            <a:ext cx="1876879" cy="521104"/>
          </a:xfrm>
          <a:prstGeom prst="bentConnector3">
            <a:avLst>
              <a:gd name="adj1" fmla="val 81397"/>
            </a:avLst>
          </a:prstGeom>
          <a:ln w="38100">
            <a:headEnd type="none" w="med" len="med"/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8EB27D99-E99E-4445-A838-E34922DBE290}"/>
              </a:ext>
            </a:extLst>
          </p:cNvPr>
          <p:cNvSpPr/>
          <p:nvPr/>
        </p:nvSpPr>
        <p:spPr bwMode="auto">
          <a:xfrm>
            <a:off x="5435600" y="4235242"/>
            <a:ext cx="4048336" cy="1991823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63525" indent="-263525" algn="l" defTabSz="995363">
              <a:lnSpc>
                <a:spcPct val="100000"/>
              </a:lnSpc>
              <a:spcAft>
                <a:spcPts val="600"/>
              </a:spcAft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Demandes de report du paiement de loyer</a:t>
            </a:r>
          </a:p>
          <a:p>
            <a:pPr marL="263525" indent="-263525" algn="l" defTabSz="995363">
              <a:lnSpc>
                <a:spcPct val="100000"/>
              </a:lnSpc>
              <a:spcAft>
                <a:spcPts val="600"/>
              </a:spcAft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Apport en fonds propres via France Active »</a:t>
            </a:r>
          </a:p>
          <a:p>
            <a:pPr marL="263525" indent="-263525" algn="l" defTabSz="995363">
              <a:lnSpc>
                <a:spcPct val="100000"/>
              </a:lnSpc>
              <a:spcAft>
                <a:spcPts val="600"/>
              </a:spcAft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Rééchelonnement des remboursements d’emprunt »</a:t>
            </a:r>
          </a:p>
          <a:p>
            <a:pPr marL="263525" indent="-263525" algn="l" defTabSz="995363">
              <a:lnSpc>
                <a:spcPct val="100000"/>
              </a:lnSpc>
              <a:spcAft>
                <a:spcPts val="600"/>
              </a:spcAft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Prêt bancaire garanti par l’Etat »</a:t>
            </a:r>
          </a:p>
          <a:p>
            <a:pPr marL="263525" indent="-263525" algn="l" defTabSz="995363">
              <a:lnSpc>
                <a:spcPct val="100000"/>
              </a:lnSpc>
              <a:spcAft>
                <a:spcPts val="600"/>
              </a:spcAft>
              <a:buClr>
                <a:srgbClr val="FFD200"/>
              </a:buClr>
              <a:buFont typeface="Arial" panose="020B0604020202020204" pitchFamily="34" charset="0"/>
              <a:buChar char="►"/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Augmentation du découvert autorisé par la banque »</a:t>
            </a:r>
          </a:p>
        </p:txBody>
      </p:sp>
    </p:spTree>
    <p:extLst>
      <p:ext uri="{BB962C8B-B14F-4D97-AF65-F5344CB8AC3E}">
        <p14:creationId xmlns:p14="http://schemas.microsoft.com/office/powerpoint/2010/main" val="132025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757211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99549"/>
            <a:ext cx="7900352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19396"/>
            <a:ext cx="7434444" cy="46907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963289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282398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cxnSp>
        <p:nvCxnSpPr>
          <p:cNvPr id="18" name="Connecteur droit 17"/>
          <p:cNvCxnSpPr/>
          <p:nvPr/>
        </p:nvCxnSpPr>
        <p:spPr>
          <a:xfrm>
            <a:off x="395536" y="64803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  <p:pic>
        <p:nvPicPr>
          <p:cNvPr id="22" name="Image 21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0"/>
            <a:ext cx="9906000" cy="179895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1" y="1844248"/>
            <a:ext cx="13811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98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642911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23349"/>
            <a:ext cx="7900352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783591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2818096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40718"/>
            <a:ext cx="7434444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solidFill>
            <a:srgbClr val="FFD200"/>
          </a:solidFill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963289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104598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pic>
        <p:nvPicPr>
          <p:cNvPr id="18" name="Image 17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86" y="1744980"/>
            <a:ext cx="1381125" cy="438150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>
            <a:off x="395536" y="64803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110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3091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Des associations partagées entre incertitude et pessimisme quant à leur situation financière à moyen terme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62286609-FE26-4AA9-9E5F-64E960BA2C3E}"/>
              </a:ext>
            </a:extLst>
          </p:cNvPr>
          <p:cNvSpPr/>
          <p:nvPr/>
        </p:nvSpPr>
        <p:spPr bwMode="auto">
          <a:xfrm>
            <a:off x="516148" y="1103228"/>
            <a:ext cx="8967788" cy="1097422"/>
          </a:xfrm>
          <a:prstGeom prst="rect">
            <a:avLst/>
          </a:prstGeom>
          <a:noFill/>
          <a:ln w="635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 algn="l" defTabSz="995363">
              <a:lnSpc>
                <a:spcPts val="14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 defTabSz="995363">
              <a:lnSpc>
                <a:spcPts val="14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0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 algn="l" defTabSz="995363">
              <a:lnSpc>
                <a:spcPts val="2200"/>
              </a:lnSpc>
              <a:buClr>
                <a:srgbClr val="FFD200"/>
              </a:buClr>
              <a:buFont typeface="Arial" panose="020B0604020202020204" pitchFamily="34" charset="0"/>
              <a:buChar char="►"/>
            </a:pPr>
            <a:endParaRPr lang="fr-FR" sz="16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0" indent="-171450" algn="l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>
                <a:srgbClr val="FFD200"/>
              </a:buClr>
              <a:buSzTx/>
              <a:buFont typeface="Arial" panose="020B0604020202020204" pitchFamily="34" charset="0"/>
              <a:buChar char="►"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8C4934FB-1235-4084-B83A-23ECA8A27593}"/>
              </a:ext>
            </a:extLst>
          </p:cNvPr>
          <p:cNvSpPr/>
          <p:nvPr/>
        </p:nvSpPr>
        <p:spPr>
          <a:xfrm>
            <a:off x="511823" y="1110992"/>
            <a:ext cx="96797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400" b="1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Variations moyennes envisagées sur les 6 prochains mois, par rapport au budget prévisionnel 2020 :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A14CF810-5A02-4B98-9B7D-A9E6A53BF917}"/>
              </a:ext>
            </a:extLst>
          </p:cNvPr>
          <p:cNvSpPr/>
          <p:nvPr/>
        </p:nvSpPr>
        <p:spPr>
          <a:xfrm>
            <a:off x="562156" y="1528738"/>
            <a:ext cx="1203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Revenus d’activités 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CDFC8951-0ECE-41E9-8273-2D6A9A609287}"/>
              </a:ext>
            </a:extLst>
          </p:cNvPr>
          <p:cNvSpPr/>
          <p:nvPr/>
        </p:nvSpPr>
        <p:spPr>
          <a:xfrm>
            <a:off x="1377933" y="1712558"/>
            <a:ext cx="1248430" cy="3149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85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-27%</a:t>
            </a:r>
            <a:endParaRPr lang="fr-FR" sz="3200" dirty="0">
              <a:solidFill>
                <a:srgbClr val="FF8585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78708AE0-F0C5-4795-BA76-53DC840137DC}"/>
              </a:ext>
            </a:extLst>
          </p:cNvPr>
          <p:cNvSpPr/>
          <p:nvPr/>
        </p:nvSpPr>
        <p:spPr>
          <a:xfrm>
            <a:off x="2660110" y="1420271"/>
            <a:ext cx="12030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Aides financières privées 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C6AB2E1D-D621-4767-98EF-EE19E65877FC}"/>
              </a:ext>
            </a:extLst>
          </p:cNvPr>
          <p:cNvSpPr/>
          <p:nvPr/>
        </p:nvSpPr>
        <p:spPr>
          <a:xfrm>
            <a:off x="3098873" y="1725648"/>
            <a:ext cx="2085366" cy="3149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ECC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-16%</a:t>
            </a:r>
            <a:endParaRPr lang="fr-FR" sz="3200" dirty="0">
              <a:solidFill>
                <a:srgbClr val="FECC68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E5DCC3E6-F942-4CB4-BAD1-9852EE87880D}"/>
              </a:ext>
            </a:extLst>
          </p:cNvPr>
          <p:cNvSpPr/>
          <p:nvPr/>
        </p:nvSpPr>
        <p:spPr>
          <a:xfrm>
            <a:off x="4953000" y="1460590"/>
            <a:ext cx="12030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Aides financières publiques :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6DC6333A-773D-4751-85E2-14B92967A46D}"/>
              </a:ext>
            </a:extLst>
          </p:cNvPr>
          <p:cNvSpPr/>
          <p:nvPr/>
        </p:nvSpPr>
        <p:spPr>
          <a:xfrm>
            <a:off x="5415478" y="1739250"/>
            <a:ext cx="2085366" cy="3149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FFEC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-10%</a:t>
            </a:r>
            <a:endParaRPr lang="fr-FR" sz="3200" dirty="0">
              <a:solidFill>
                <a:srgbClr val="FFEC3B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09DDF1C-EBA8-4C9E-A71C-8C870C2CCFD7}"/>
              </a:ext>
            </a:extLst>
          </p:cNvPr>
          <p:cNvSpPr/>
          <p:nvPr/>
        </p:nvSpPr>
        <p:spPr>
          <a:xfrm>
            <a:off x="7325047" y="1652240"/>
            <a:ext cx="12030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Charges 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607CE87A-4888-47DC-9648-5363C3D5B575}"/>
              </a:ext>
            </a:extLst>
          </p:cNvPr>
          <p:cNvSpPr/>
          <p:nvPr/>
        </p:nvSpPr>
        <p:spPr>
          <a:xfrm>
            <a:off x="7627188" y="1712558"/>
            <a:ext cx="2085366" cy="3149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fr-FR" sz="3200" b="1" dirty="0">
                <a:solidFill>
                  <a:srgbClr val="B9DD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-2%</a:t>
            </a:r>
            <a:endParaRPr lang="fr-FR" sz="3200" dirty="0">
              <a:solidFill>
                <a:srgbClr val="B9DDC0"/>
              </a:solidFill>
            </a:endParaRPr>
          </a:p>
        </p:txBody>
      </p:sp>
      <p:graphicFrame>
        <p:nvGraphicFramePr>
          <p:cNvPr id="38" name="Chart 37">
            <a:extLst>
              <a:ext uri="{FF2B5EF4-FFF2-40B4-BE49-F238E27FC236}">
                <a16:creationId xmlns="" xmlns:a16="http://schemas.microsoft.com/office/drawing/2014/main" id="{51BE0BD9-8E19-490B-80CF-B18B5B3923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552062"/>
              </p:ext>
            </p:extLst>
          </p:nvPr>
        </p:nvGraphicFramePr>
        <p:xfrm>
          <a:off x="3166795" y="2354846"/>
          <a:ext cx="3835652" cy="4159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1C2CD4E7-EDAA-44CE-A761-BDB925210765}"/>
              </a:ext>
            </a:extLst>
          </p:cNvPr>
          <p:cNvSpPr/>
          <p:nvPr/>
        </p:nvSpPr>
        <p:spPr>
          <a:xfrm>
            <a:off x="3329541" y="2427363"/>
            <a:ext cx="34394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fr-FR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Estimez-vous que cette baisse des financements complémentaires est susceptible d’occasionner une situation de trésorerie négative pour votre association au cours des prochains mois 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C7DA84F-C685-401E-8D67-C602AE807148}"/>
              </a:ext>
            </a:extLst>
          </p:cNvPr>
          <p:cNvSpPr/>
          <p:nvPr/>
        </p:nvSpPr>
        <p:spPr bwMode="auto">
          <a:xfrm>
            <a:off x="516148" y="2335661"/>
            <a:ext cx="2110755" cy="1411605"/>
          </a:xfrm>
          <a:prstGeom prst="rect">
            <a:avLst/>
          </a:prstGeom>
          <a:noFill/>
          <a:ln w="635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2000"/>
              </a:lnSpc>
              <a:buClr>
                <a:srgbClr val="FFD200"/>
              </a:buClr>
            </a:pPr>
            <a:endParaRPr lang="fr-FR" sz="16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D26D4D86-9ACA-4869-9EED-3AB51A1AA737}"/>
              </a:ext>
            </a:extLst>
          </p:cNvPr>
          <p:cNvSpPr/>
          <p:nvPr/>
        </p:nvSpPr>
        <p:spPr bwMode="auto">
          <a:xfrm>
            <a:off x="526422" y="4549435"/>
            <a:ext cx="2053990" cy="1618331"/>
          </a:xfrm>
          <a:prstGeom prst="rect">
            <a:avLst/>
          </a:prstGeom>
          <a:noFill/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buClr>
                <a:srgbClr val="FFD200"/>
              </a:buClr>
            </a:pPr>
            <a:r>
              <a:rPr lang="fr-FR" sz="105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associations qui perçoivent des financements autres que Politique de la ville :</a:t>
            </a:r>
          </a:p>
          <a:p>
            <a:pPr marL="182563" indent="-182563" algn="l" defTabSz="995363">
              <a:lnSpc>
                <a:spcPct val="100000"/>
              </a:lnSpc>
              <a:buClr>
                <a:srgbClr val="FFD200"/>
              </a:buClr>
              <a:buSzPct val="60000"/>
              <a:buFont typeface="Arial" panose="020B0604020202020204" pitchFamily="34" charset="0"/>
              <a:buChar char="►"/>
            </a:pPr>
            <a:r>
              <a:rPr lang="fr-FR" sz="20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56% </a:t>
            </a: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considèrent qu’elles ne percevront pas les montants complémentaires budgétés</a:t>
            </a:r>
          </a:p>
          <a:p>
            <a:pPr marL="182563" indent="-182563" algn="l" defTabSz="995363">
              <a:lnSpc>
                <a:spcPct val="100000"/>
              </a:lnSpc>
              <a:buClr>
                <a:srgbClr val="FFD200"/>
              </a:buClr>
              <a:buSzPct val="60000"/>
              <a:buFont typeface="Arial" panose="020B0604020202020204" pitchFamily="34" charset="0"/>
              <a:buChar char="►"/>
            </a:pPr>
            <a:r>
              <a:rPr lang="fr-FR" sz="20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34% </a:t>
            </a: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indiquent ne pas avoir de visibilité</a:t>
            </a:r>
          </a:p>
        </p:txBody>
      </p:sp>
      <p:sp>
        <p:nvSpPr>
          <p:cNvPr id="41" name="Isosceles Triangle 40">
            <a:extLst>
              <a:ext uri="{FF2B5EF4-FFF2-40B4-BE49-F238E27FC236}">
                <a16:creationId xmlns="" xmlns:a16="http://schemas.microsoft.com/office/drawing/2014/main" id="{11F9E31C-C68A-4339-9BF6-BC1D06C0A2B5}"/>
              </a:ext>
            </a:extLst>
          </p:cNvPr>
          <p:cNvSpPr/>
          <p:nvPr/>
        </p:nvSpPr>
        <p:spPr bwMode="auto">
          <a:xfrm rot="5400000">
            <a:off x="5411163" y="4324985"/>
            <a:ext cx="3756917" cy="282442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71ED9ADA-A958-4EFF-8B11-84B4EB46BB03}"/>
              </a:ext>
            </a:extLst>
          </p:cNvPr>
          <p:cNvSpPr/>
          <p:nvPr/>
        </p:nvSpPr>
        <p:spPr bwMode="auto">
          <a:xfrm>
            <a:off x="7576798" y="2354846"/>
            <a:ext cx="1907137" cy="4159830"/>
          </a:xfrm>
          <a:prstGeom prst="rect">
            <a:avLst/>
          </a:prstGeom>
          <a:noFill/>
          <a:ln w="635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2000"/>
              </a:lnSpc>
              <a:buClr>
                <a:srgbClr val="FFD200"/>
              </a:buClr>
            </a:pPr>
            <a:endParaRPr lang="fr-FR" sz="16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2200"/>
              </a:lnSpc>
              <a:buClr>
                <a:srgbClr val="FFD200"/>
              </a:buClr>
              <a:buSzPct val="40000"/>
            </a:pPr>
            <a:endParaRPr lang="fr-FR" sz="40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2200"/>
              </a:lnSpc>
              <a:buClr>
                <a:srgbClr val="FFD200"/>
              </a:buClr>
              <a:buSzPct val="40000"/>
            </a:pPr>
            <a:endParaRPr lang="fr-FR" sz="40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2200"/>
              </a:lnSpc>
              <a:buClr>
                <a:srgbClr val="FFD200"/>
              </a:buClr>
              <a:buSzPct val="40000"/>
            </a:pPr>
            <a:endParaRPr lang="fr-FR" sz="40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2200"/>
              </a:lnSpc>
              <a:buClr>
                <a:srgbClr val="FFD200"/>
              </a:buClr>
              <a:buSzPct val="40000"/>
            </a:pPr>
            <a:r>
              <a:rPr lang="fr-FR" sz="48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</a:p>
          <a:p>
            <a:pPr defTabSz="995363">
              <a:lnSpc>
                <a:spcPts val="2200"/>
              </a:lnSpc>
              <a:buClr>
                <a:srgbClr val="FFD200"/>
              </a:buClr>
              <a:buSzPct val="40000"/>
            </a:pPr>
            <a:r>
              <a:rPr lang="fr-FR" sz="48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995363">
              <a:lnSpc>
                <a:spcPct val="100000"/>
              </a:lnSpc>
              <a:buClr>
                <a:srgbClr val="FFD200"/>
              </a:buClr>
              <a:buSzPct val="40000"/>
            </a:pPr>
            <a:r>
              <a:rPr lang="fr-FR" sz="1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associations anticipent « probablement » ou « certainement » </a:t>
            </a:r>
            <a:r>
              <a:rPr lang="fr-FR" sz="14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situation de trésorerie négative à court ou moyen terme</a:t>
            </a:r>
          </a:p>
          <a:p>
            <a:pPr defTabSz="995363">
              <a:lnSpc>
                <a:spcPct val="100000"/>
              </a:lnSpc>
              <a:buClr>
                <a:srgbClr val="FFD200"/>
              </a:buClr>
              <a:buSzPct val="40000"/>
            </a:pPr>
            <a:endPara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ct val="100000"/>
              </a:lnSpc>
              <a:buClr>
                <a:srgbClr val="FFD200"/>
              </a:buClr>
              <a:buSzPct val="40000"/>
            </a:pPr>
            <a:endPara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ct val="100000"/>
              </a:lnSpc>
              <a:buClr>
                <a:srgbClr val="FFD200"/>
              </a:buClr>
              <a:buSzPct val="40000"/>
            </a:pPr>
            <a:endParaRPr lang="fr-FR" sz="105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D9084061-D1E4-4DBD-B219-521F8D5258D1}"/>
              </a:ext>
            </a:extLst>
          </p:cNvPr>
          <p:cNvSpPr/>
          <p:nvPr/>
        </p:nvSpPr>
        <p:spPr bwMode="auto">
          <a:xfrm>
            <a:off x="1140051" y="2517156"/>
            <a:ext cx="983333" cy="410240"/>
          </a:xfrm>
          <a:prstGeom prst="rect">
            <a:avLst/>
          </a:prstGeom>
          <a:noFill/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2200"/>
              </a:lnSpc>
              <a:buClr>
                <a:srgbClr val="FFD200"/>
              </a:buClr>
              <a:buSzPct val="40000"/>
            </a:pPr>
            <a:r>
              <a:rPr lang="fr-FR" sz="28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62% </a:t>
            </a:r>
            <a:r>
              <a:rPr lang="fr-FR" sz="48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BDB26B0-EEC7-4A64-A7EE-0B00D4457F7D}"/>
              </a:ext>
            </a:extLst>
          </p:cNvPr>
          <p:cNvSpPr txBox="1"/>
          <p:nvPr/>
        </p:nvSpPr>
        <p:spPr>
          <a:xfrm>
            <a:off x="528411" y="2883610"/>
            <a:ext cx="2074786" cy="5900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05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associations indiquent percevoir moins de 40% de leur budget au titre du Programme 147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="" xmlns:a16="http://schemas.microsoft.com/office/drawing/2014/main" id="{F773F39B-E2F2-48A1-84EA-5621DFCAC947}"/>
              </a:ext>
            </a:extLst>
          </p:cNvPr>
          <p:cNvSpPr/>
          <p:nvPr/>
        </p:nvSpPr>
        <p:spPr bwMode="auto">
          <a:xfrm rot="10800000">
            <a:off x="576453" y="3882277"/>
            <a:ext cx="1899974" cy="248593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3704A957-B7AE-42BE-AC5F-E64ACF14C850}"/>
              </a:ext>
            </a:extLst>
          </p:cNvPr>
          <p:cNvSpPr/>
          <p:nvPr/>
        </p:nvSpPr>
        <p:spPr bwMode="auto">
          <a:xfrm>
            <a:off x="511824" y="4202526"/>
            <a:ext cx="2114539" cy="2312150"/>
          </a:xfrm>
          <a:prstGeom prst="rect">
            <a:avLst/>
          </a:prstGeom>
          <a:noFill/>
          <a:ln w="635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Isosceles Triangle 30">
            <a:extLst>
              <a:ext uri="{FF2B5EF4-FFF2-40B4-BE49-F238E27FC236}">
                <a16:creationId xmlns="" xmlns:a16="http://schemas.microsoft.com/office/drawing/2014/main" id="{EFFF7864-19F7-4B57-B9E7-3DCC493188F7}"/>
              </a:ext>
            </a:extLst>
          </p:cNvPr>
          <p:cNvSpPr/>
          <p:nvPr/>
        </p:nvSpPr>
        <p:spPr bwMode="auto">
          <a:xfrm rot="5400000">
            <a:off x="1919290" y="5206481"/>
            <a:ext cx="1972128" cy="304238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849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642911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23349"/>
            <a:ext cx="7900352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783591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2818096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40718"/>
            <a:ext cx="7434444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899130"/>
            <a:ext cx="7434444" cy="515984"/>
          </a:xfrm>
          <a:prstGeom prst="rect">
            <a:avLst/>
          </a:prstGeom>
          <a:solidFill>
            <a:srgbClr val="FFD200"/>
          </a:solidFill>
          <a:ln w="38100">
            <a:noFill/>
          </a:ln>
          <a:extLst/>
        </p:spPr>
        <p:txBody>
          <a:bodyPr vert="horz" wrap="square" lIns="101600" tIns="50800" rIns="18000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104598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pic>
        <p:nvPicPr>
          <p:cNvPr id="18" name="Image 17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52" y="1771223"/>
            <a:ext cx="1381125" cy="438150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>
            <a:off x="395536" y="64803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93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AD4D6AB9-21F4-44F9-BC1C-1A5C0C2C8CAB}"/>
              </a:ext>
            </a:extLst>
          </p:cNvPr>
          <p:cNvSpPr/>
          <p:nvPr/>
        </p:nvSpPr>
        <p:spPr bwMode="auto">
          <a:xfrm>
            <a:off x="3321525" y="3458173"/>
            <a:ext cx="2810245" cy="1034731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endParaRPr lang="fr-FR" sz="36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r>
              <a:rPr lang="fr-FR" sz="3600" b="1" dirty="0">
                <a:solidFill>
                  <a:srgbClr val="F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77%</a:t>
            </a:r>
            <a:endParaRPr lang="fr-FR" sz="4400" b="1" dirty="0">
              <a:solidFill>
                <a:srgbClr val="FFAB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D008A226-E97C-42C9-8900-C42F18B594D5}"/>
              </a:ext>
            </a:extLst>
          </p:cNvPr>
          <p:cNvSpPr/>
          <p:nvPr/>
        </p:nvSpPr>
        <p:spPr bwMode="auto">
          <a:xfrm rot="5400000">
            <a:off x="4422264" y="1593653"/>
            <a:ext cx="627429" cy="2810245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court-terme 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(durant la phase de déconfinement)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B104339F-73EC-425F-8623-00FDA4298742}"/>
              </a:ext>
            </a:extLst>
          </p:cNvPr>
          <p:cNvSpPr/>
          <p:nvPr/>
        </p:nvSpPr>
        <p:spPr bwMode="auto">
          <a:xfrm rot="5400000">
            <a:off x="7644248" y="1593654"/>
            <a:ext cx="627432" cy="2810247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moyen terme 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(d’ici la fin de l’année 2020)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FA5E1376-0062-45F8-B4CF-E1EAC5217B28}"/>
              </a:ext>
            </a:extLst>
          </p:cNvPr>
          <p:cNvSpPr/>
          <p:nvPr/>
        </p:nvSpPr>
        <p:spPr bwMode="auto">
          <a:xfrm>
            <a:off x="6552845" y="3378867"/>
            <a:ext cx="2810246" cy="1034731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endParaRPr lang="fr-FR" sz="3600" b="1" dirty="0">
              <a:solidFill>
                <a:srgbClr val="FCCD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r>
              <a:rPr lang="fr-F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</a:t>
            </a:r>
          </a:p>
        </p:txBody>
      </p:sp>
      <p:sp>
        <p:nvSpPr>
          <p:cNvPr id="49" name="Isosceles Triangle 48">
            <a:extLst>
              <a:ext uri="{FF2B5EF4-FFF2-40B4-BE49-F238E27FC236}">
                <a16:creationId xmlns="" xmlns:a16="http://schemas.microsoft.com/office/drawing/2014/main" id="{97217787-DB52-416A-BD10-34ACF027530C}"/>
              </a:ext>
            </a:extLst>
          </p:cNvPr>
          <p:cNvSpPr/>
          <p:nvPr/>
        </p:nvSpPr>
        <p:spPr bwMode="auto">
          <a:xfrm rot="5400000">
            <a:off x="5953139" y="3909430"/>
            <a:ext cx="929750" cy="236076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76A6BAE6-C55F-4A97-B0AF-F41EF81A8994}"/>
              </a:ext>
            </a:extLst>
          </p:cNvPr>
          <p:cNvSpPr/>
          <p:nvPr/>
        </p:nvSpPr>
        <p:spPr bwMode="auto">
          <a:xfrm>
            <a:off x="1947826" y="3443312"/>
            <a:ext cx="1281613" cy="1034732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Maintien des partenariats </a:t>
            </a:r>
          </a:p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financiers</a:t>
            </a:r>
          </a:p>
        </p:txBody>
      </p:sp>
      <p:pic>
        <p:nvPicPr>
          <p:cNvPr id="9" name="Graphic 8" descr="Handshake">
            <a:extLst>
              <a:ext uri="{FF2B5EF4-FFF2-40B4-BE49-F238E27FC236}">
                <a16:creationId xmlns="" xmlns:a16="http://schemas.microsoft.com/office/drawing/2014/main" id="{9D13C7D5-F642-4973-A241-334A7B4D4A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04746" y="3378867"/>
            <a:ext cx="567771" cy="567771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C38EF39C-B143-4EB7-9EA5-3466F56D1FC4}"/>
              </a:ext>
            </a:extLst>
          </p:cNvPr>
          <p:cNvSpPr/>
          <p:nvPr/>
        </p:nvSpPr>
        <p:spPr>
          <a:xfrm>
            <a:off x="325648" y="2292334"/>
            <a:ext cx="967976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300" b="1" i="1" spc="-2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Expression d’un besoin « moyen » ou « fort » pour un soutien ou un accompagnement sur les sujets suivants :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D4EADDB6-E67D-418F-BB19-6F8D08DCDFE8}"/>
              </a:ext>
            </a:extLst>
          </p:cNvPr>
          <p:cNvSpPr/>
          <p:nvPr/>
        </p:nvSpPr>
        <p:spPr bwMode="auto">
          <a:xfrm>
            <a:off x="3350294" y="4592503"/>
            <a:ext cx="2810245" cy="1034731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endParaRPr lang="fr-FR" sz="36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r>
              <a:rPr lang="fr-FR" sz="3600" b="1" dirty="0">
                <a:solidFill>
                  <a:srgbClr val="FFE9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47%</a:t>
            </a:r>
            <a:endParaRPr lang="fr-FR" sz="4400" b="1" dirty="0">
              <a:solidFill>
                <a:srgbClr val="FFE9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855F439D-E05D-4D7F-813D-0960A3FC0022}"/>
              </a:ext>
            </a:extLst>
          </p:cNvPr>
          <p:cNvSpPr/>
          <p:nvPr/>
        </p:nvSpPr>
        <p:spPr bwMode="auto">
          <a:xfrm>
            <a:off x="6552845" y="4507083"/>
            <a:ext cx="2810246" cy="1034731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endParaRPr lang="fr-FR" sz="36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r>
              <a:rPr lang="fr-FR" sz="3600" b="1" dirty="0">
                <a:solidFill>
                  <a:srgbClr val="E2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49%</a:t>
            </a:r>
          </a:p>
        </p:txBody>
      </p:sp>
      <p:sp>
        <p:nvSpPr>
          <p:cNvPr id="64" name="Isosceles Triangle 63">
            <a:extLst>
              <a:ext uri="{FF2B5EF4-FFF2-40B4-BE49-F238E27FC236}">
                <a16:creationId xmlns="" xmlns:a16="http://schemas.microsoft.com/office/drawing/2014/main" id="{754A5F27-8741-4017-967A-0271EBD7F09B}"/>
              </a:ext>
            </a:extLst>
          </p:cNvPr>
          <p:cNvSpPr/>
          <p:nvPr/>
        </p:nvSpPr>
        <p:spPr bwMode="auto">
          <a:xfrm rot="5400000">
            <a:off x="5969931" y="4928757"/>
            <a:ext cx="929750" cy="236076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FF67DAA7-7503-4970-9548-11BD41E2AADA}"/>
              </a:ext>
            </a:extLst>
          </p:cNvPr>
          <p:cNvSpPr/>
          <p:nvPr/>
        </p:nvSpPr>
        <p:spPr bwMode="auto">
          <a:xfrm>
            <a:off x="1947827" y="4569220"/>
            <a:ext cx="1281613" cy="1034732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Obtention de facilités de trésorerie</a:t>
            </a:r>
          </a:p>
        </p:txBody>
      </p:sp>
      <p:pic>
        <p:nvPicPr>
          <p:cNvPr id="11" name="Graphic 10" descr="Coins">
            <a:extLst>
              <a:ext uri="{FF2B5EF4-FFF2-40B4-BE49-F238E27FC236}">
                <a16:creationId xmlns="" xmlns:a16="http://schemas.microsoft.com/office/drawing/2014/main" id="{D767A275-0509-457A-8EA6-9FE5CD8088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71241" y="4529490"/>
            <a:ext cx="434793" cy="434793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E799E62A-FC53-4B83-A128-06B68CBE2B0F}"/>
              </a:ext>
            </a:extLst>
          </p:cNvPr>
          <p:cNvSpPr/>
          <p:nvPr/>
        </p:nvSpPr>
        <p:spPr bwMode="auto">
          <a:xfrm>
            <a:off x="542201" y="3457611"/>
            <a:ext cx="1281613" cy="1034732"/>
          </a:xfrm>
          <a:prstGeom prst="rect">
            <a:avLst/>
          </a:prstGeom>
          <a:noFill/>
          <a:ln w="1270" cap="flat" cmpd="sng" algn="ctr">
            <a:solidFill>
              <a:srgbClr val="FFD2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Besoin critique n°1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179B7558-A380-4841-B203-C15C92165AA6}"/>
              </a:ext>
            </a:extLst>
          </p:cNvPr>
          <p:cNvSpPr/>
          <p:nvPr/>
        </p:nvSpPr>
        <p:spPr bwMode="auto">
          <a:xfrm>
            <a:off x="516148" y="4592503"/>
            <a:ext cx="1281613" cy="1011449"/>
          </a:xfrm>
          <a:prstGeom prst="rect">
            <a:avLst/>
          </a:prstGeom>
          <a:noFill/>
          <a:ln w="1270" cap="flat" cmpd="sng" algn="ctr">
            <a:solidFill>
              <a:srgbClr val="FFD2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Besoin critique n°2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B8F88D12-30E0-4F37-97E4-E22C27EA3BF6}"/>
              </a:ext>
            </a:extLst>
          </p:cNvPr>
          <p:cNvSpPr/>
          <p:nvPr/>
        </p:nvSpPr>
        <p:spPr bwMode="auto">
          <a:xfrm>
            <a:off x="3350288" y="5706056"/>
            <a:ext cx="2810245" cy="1034731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endParaRPr lang="fr-FR" sz="36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r>
              <a:rPr lang="fr-FR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33%</a:t>
            </a:r>
            <a:endParaRPr lang="fr-FR" sz="4400" b="1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613D35D9-2A71-42F9-8A1F-471B9499C352}"/>
              </a:ext>
            </a:extLst>
          </p:cNvPr>
          <p:cNvSpPr/>
          <p:nvPr/>
        </p:nvSpPr>
        <p:spPr bwMode="auto">
          <a:xfrm>
            <a:off x="6552845" y="5694490"/>
            <a:ext cx="2810246" cy="1034731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endParaRPr lang="fr-FR" sz="36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r>
              <a:rPr lang="fr-FR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</a:p>
        </p:txBody>
      </p:sp>
      <p:sp>
        <p:nvSpPr>
          <p:cNvPr id="71" name="Isosceles Triangle 70">
            <a:extLst>
              <a:ext uri="{FF2B5EF4-FFF2-40B4-BE49-F238E27FC236}">
                <a16:creationId xmlns="" xmlns:a16="http://schemas.microsoft.com/office/drawing/2014/main" id="{FD93DEDB-2E50-4CE2-B38B-C5E7DF4D3A0E}"/>
              </a:ext>
            </a:extLst>
          </p:cNvPr>
          <p:cNvSpPr/>
          <p:nvPr/>
        </p:nvSpPr>
        <p:spPr bwMode="auto">
          <a:xfrm rot="5400000">
            <a:off x="5969928" y="6033911"/>
            <a:ext cx="929750" cy="236076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0732EAF1-C321-491B-8307-DD6749D88768}"/>
              </a:ext>
            </a:extLst>
          </p:cNvPr>
          <p:cNvSpPr/>
          <p:nvPr/>
        </p:nvSpPr>
        <p:spPr bwMode="auto">
          <a:xfrm>
            <a:off x="1947828" y="5717955"/>
            <a:ext cx="1281613" cy="1034732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Assistance et protection juridique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B7B97AB0-3EE7-4961-A94A-0013BC5D701C}"/>
              </a:ext>
            </a:extLst>
          </p:cNvPr>
          <p:cNvSpPr/>
          <p:nvPr/>
        </p:nvSpPr>
        <p:spPr bwMode="auto">
          <a:xfrm>
            <a:off x="516148" y="5729597"/>
            <a:ext cx="1281613" cy="1011449"/>
          </a:xfrm>
          <a:prstGeom prst="rect">
            <a:avLst/>
          </a:prstGeom>
          <a:noFill/>
          <a:ln w="1270" cap="flat" cmpd="sng" algn="ctr">
            <a:solidFill>
              <a:srgbClr val="FFD2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Besoin critique n°3</a:t>
            </a:r>
          </a:p>
        </p:txBody>
      </p:sp>
      <p:pic>
        <p:nvPicPr>
          <p:cNvPr id="15" name="Graphic 14" descr="Scales of justice">
            <a:extLst>
              <a:ext uri="{FF2B5EF4-FFF2-40B4-BE49-F238E27FC236}">
                <a16:creationId xmlns="" xmlns:a16="http://schemas.microsoft.com/office/drawing/2014/main" id="{C7A880EB-E54C-4BD3-BFA5-AC053868A6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71239" y="5694490"/>
            <a:ext cx="434793" cy="434793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63" y="1659130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pc="-20" dirty="0">
                <a:solidFill>
                  <a:schemeClr val="accent4">
                    <a:lumMod val="75000"/>
                  </a:schemeClr>
                </a:solidFill>
              </a:rPr>
              <a:t>A court comme à moyen terme, des associations en attente d’un accompagnement leur permettant de maintenir leurs partenariats financiers</a:t>
            </a:r>
          </a:p>
        </p:txBody>
      </p:sp>
    </p:spTree>
    <p:extLst>
      <p:ext uri="{BB962C8B-B14F-4D97-AF65-F5344CB8AC3E}">
        <p14:creationId xmlns:p14="http://schemas.microsoft.com/office/powerpoint/2010/main" val="3149367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AD4D6AB9-21F4-44F9-BC1C-1A5C0C2C8CAB}"/>
              </a:ext>
            </a:extLst>
          </p:cNvPr>
          <p:cNvSpPr/>
          <p:nvPr/>
        </p:nvSpPr>
        <p:spPr bwMode="auto">
          <a:xfrm>
            <a:off x="436613" y="3275962"/>
            <a:ext cx="4241046" cy="3439983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endParaRPr lang="fr-FR" sz="36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D008A226-E97C-42C9-8900-C42F18B594D5}"/>
              </a:ext>
            </a:extLst>
          </p:cNvPr>
          <p:cNvSpPr/>
          <p:nvPr/>
        </p:nvSpPr>
        <p:spPr bwMode="auto">
          <a:xfrm rot="5400000">
            <a:off x="2283189" y="755040"/>
            <a:ext cx="627429" cy="4161511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court-terme 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(durant la phase de déconfinement)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B104339F-73EC-425F-8623-00FDA4298742}"/>
              </a:ext>
            </a:extLst>
          </p:cNvPr>
          <p:cNvSpPr/>
          <p:nvPr/>
        </p:nvSpPr>
        <p:spPr bwMode="auto">
          <a:xfrm rot="5400000">
            <a:off x="7103478" y="755039"/>
            <a:ext cx="627432" cy="4161516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moyen terme </a:t>
            </a: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fr-FR" sz="1200" b="1" i="0" u="none" strike="noStrike" cap="none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(d’ici la fin de l’année 2020)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FA5E1376-0062-45F8-B4CF-E1EAC5217B28}"/>
              </a:ext>
            </a:extLst>
          </p:cNvPr>
          <p:cNvSpPr/>
          <p:nvPr/>
        </p:nvSpPr>
        <p:spPr bwMode="auto">
          <a:xfrm>
            <a:off x="5322421" y="3275961"/>
            <a:ext cx="4175531" cy="3439983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995363">
              <a:lnSpc>
                <a:spcPts val="1500"/>
              </a:lnSpc>
              <a:buClr>
                <a:srgbClr val="FFD200"/>
              </a:buClr>
              <a:buSzPct val="40000"/>
            </a:pPr>
            <a:endParaRPr lang="fr-F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C38EF39C-B143-4EB7-9EA5-3466F56D1FC4}"/>
              </a:ext>
            </a:extLst>
          </p:cNvPr>
          <p:cNvSpPr/>
          <p:nvPr/>
        </p:nvSpPr>
        <p:spPr>
          <a:xfrm>
            <a:off x="378884" y="2202260"/>
            <a:ext cx="967976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300" b="1" i="1" spc="-3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spontanées des répondants concernant leurs besoins et attentes en matière d’accompagnement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="" xmlns:a16="http://schemas.microsoft.com/office/drawing/2014/main" id="{012995BE-75D9-4001-9272-CD08E96295B7}"/>
              </a:ext>
            </a:extLst>
          </p:cNvPr>
          <p:cNvSpPr/>
          <p:nvPr/>
        </p:nvSpPr>
        <p:spPr bwMode="auto">
          <a:xfrm rot="5400000">
            <a:off x="3376838" y="4950602"/>
            <a:ext cx="3369348" cy="275343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BD0972B4-BD02-44E8-ABA1-7319710B1841}"/>
              </a:ext>
            </a:extLst>
          </p:cNvPr>
          <p:cNvSpPr/>
          <p:nvPr/>
        </p:nvSpPr>
        <p:spPr>
          <a:xfrm>
            <a:off x="422063" y="3275962"/>
            <a:ext cx="3453486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ts val="2800"/>
              </a:lnSpc>
              <a:buClr>
                <a:srgbClr val="FFD200"/>
              </a:buClr>
            </a:pPr>
            <a:r>
              <a:rPr lang="fr-FR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Masques, gants, gel »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FB781F6E-91B8-4FA9-95D2-1C35B980287B}"/>
              </a:ext>
            </a:extLst>
          </p:cNvPr>
          <p:cNvSpPr/>
          <p:nvPr/>
        </p:nvSpPr>
        <p:spPr>
          <a:xfrm>
            <a:off x="374922" y="5261893"/>
            <a:ext cx="22748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Une ligne directe pour poser nos questions »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14096C6F-D933-4E82-BB2E-E8C77A7ECC53}"/>
              </a:ext>
            </a:extLst>
          </p:cNvPr>
          <p:cNvSpPr/>
          <p:nvPr/>
        </p:nvSpPr>
        <p:spPr>
          <a:xfrm>
            <a:off x="1881511" y="4103935"/>
            <a:ext cx="3042330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ts val="2200"/>
              </a:lnSpc>
              <a:buClr>
                <a:srgbClr val="FFD200"/>
              </a:buClr>
            </a:pPr>
            <a:r>
              <a:rPr lang="fr-FR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Une garantie du maintien de nos financements publics pour 2020 »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B77E32F3-2D1E-427F-97F0-1160B8661867}"/>
              </a:ext>
            </a:extLst>
          </p:cNvPr>
          <p:cNvSpPr/>
          <p:nvPr/>
        </p:nvSpPr>
        <p:spPr>
          <a:xfrm>
            <a:off x="2220305" y="6092890"/>
            <a:ext cx="2274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Des formations sur les gestes sanitaires »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F6AFB509-B8F0-4396-ADB4-B491B8386ACD}"/>
              </a:ext>
            </a:extLst>
          </p:cNvPr>
          <p:cNvSpPr/>
          <p:nvPr/>
        </p:nvSpPr>
        <p:spPr>
          <a:xfrm>
            <a:off x="5692568" y="3230110"/>
            <a:ext cx="3805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Maintien des aides malgré la non-atteinte des objectifs quantitatifs »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78557171-41A0-48F2-8B12-5FE7F8036C93}"/>
              </a:ext>
            </a:extLst>
          </p:cNvPr>
          <p:cNvSpPr/>
          <p:nvPr/>
        </p:nvSpPr>
        <p:spPr>
          <a:xfrm>
            <a:off x="7223114" y="4867521"/>
            <a:ext cx="2274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Aide à l’équipement en matériel informatique »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8E9EDFA0-28B6-4D54-9EC0-BA814E07BF13}"/>
              </a:ext>
            </a:extLst>
          </p:cNvPr>
          <p:cNvSpPr/>
          <p:nvPr/>
        </p:nvSpPr>
        <p:spPr>
          <a:xfrm>
            <a:off x="5390099" y="4251673"/>
            <a:ext cx="22748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6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Développement de la mise en réseau des associations »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AC3D3A23-AB86-4BA6-9181-A5AAB2E1D546}"/>
              </a:ext>
            </a:extLst>
          </p:cNvPr>
          <p:cNvSpPr/>
          <p:nvPr/>
        </p:nvSpPr>
        <p:spPr>
          <a:xfrm>
            <a:off x="5503062" y="5390741"/>
            <a:ext cx="22748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Accompagnement juridique en matière de droit du travail (licenciements à prévoir) »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7C2C7FF9-61B7-4DF3-8F07-B67EE6BFC076}"/>
              </a:ext>
            </a:extLst>
          </p:cNvPr>
          <p:cNvSpPr/>
          <p:nvPr/>
        </p:nvSpPr>
        <p:spPr>
          <a:xfrm>
            <a:off x="7209099" y="6015946"/>
            <a:ext cx="227483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Des nouveaux locaux nous permettant de mettre en œuvre la distanciation sociale »</a:t>
            </a:r>
          </a:p>
        </p:txBody>
      </p:sp>
      <p:pic>
        <p:nvPicPr>
          <p:cNvPr id="19" name="Image 1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1577367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900" spc="-30" dirty="0">
                <a:solidFill>
                  <a:schemeClr val="accent4">
                    <a:lumMod val="75000"/>
                  </a:schemeClr>
                </a:solidFill>
              </a:rPr>
              <a:t>Au-delà des besoins immédiats en matériel sanitaire, les propositions spontanées confirment l’attente en matière de sécurisation des financements</a:t>
            </a:r>
          </a:p>
        </p:txBody>
      </p:sp>
    </p:spTree>
    <p:extLst>
      <p:ext uri="{BB962C8B-B14F-4D97-AF65-F5344CB8AC3E}">
        <p14:creationId xmlns:p14="http://schemas.microsoft.com/office/powerpoint/2010/main" val="32275273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F2B6705-EEBE-42BE-8C82-808E8A0942C6}"/>
              </a:ext>
            </a:extLst>
          </p:cNvPr>
          <p:cNvSpPr txBox="1"/>
          <p:nvPr/>
        </p:nvSpPr>
        <p:spPr>
          <a:xfrm>
            <a:off x="422063" y="93315"/>
            <a:ext cx="2460735" cy="2158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C38EF39C-B143-4EB7-9EA5-3466F56D1FC4}"/>
              </a:ext>
            </a:extLst>
          </p:cNvPr>
          <p:cNvSpPr/>
          <p:nvPr/>
        </p:nvSpPr>
        <p:spPr>
          <a:xfrm>
            <a:off x="422062" y="2282406"/>
            <a:ext cx="9047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i="1" spc="-3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D’après votre vision sur le terrain, quelles devraient être les thématiques prioritaires sur lesquelles l’Etat devrait concentrer son action dans le cadre de son soutien aux QPV, à court terme et à moyen terme ? (commentaire libre)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DB66711-BBEE-4C9A-B1A2-7879F6F58C16}"/>
              </a:ext>
            </a:extLst>
          </p:cNvPr>
          <p:cNvSpPr/>
          <p:nvPr/>
        </p:nvSpPr>
        <p:spPr bwMode="auto">
          <a:xfrm>
            <a:off x="3762807" y="4903451"/>
            <a:ext cx="1400537" cy="1643605"/>
          </a:xfrm>
          <a:prstGeom prst="rect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5400" b="1" i="0" u="none" strike="noStrike" cap="none" normalizeH="0" baseline="0" dirty="0">
                <a:ln>
                  <a:noFill/>
                </a:ln>
                <a:solidFill>
                  <a:srgbClr val="FFD2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B060FD63-DB0D-4003-8ABD-9B51A45FA380}"/>
              </a:ext>
            </a:extLst>
          </p:cNvPr>
          <p:cNvSpPr/>
          <p:nvPr/>
        </p:nvSpPr>
        <p:spPr bwMode="auto">
          <a:xfrm>
            <a:off x="2393162" y="5394282"/>
            <a:ext cx="1400537" cy="1165501"/>
          </a:xfrm>
          <a:prstGeom prst="rect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44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44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44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95363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44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F34DCB87-A206-4154-BA3D-6974A2112F71}"/>
              </a:ext>
            </a:extLst>
          </p:cNvPr>
          <p:cNvSpPr/>
          <p:nvPr/>
        </p:nvSpPr>
        <p:spPr bwMode="auto">
          <a:xfrm>
            <a:off x="5163344" y="5744532"/>
            <a:ext cx="1413047" cy="797062"/>
          </a:xfrm>
          <a:prstGeom prst="rect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44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16025F09-39CF-4960-870C-AFB5725924F4}"/>
              </a:ext>
            </a:extLst>
          </p:cNvPr>
          <p:cNvSpPr/>
          <p:nvPr/>
        </p:nvSpPr>
        <p:spPr bwMode="auto">
          <a:xfrm>
            <a:off x="3803652" y="3375496"/>
            <a:ext cx="1369645" cy="1498600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Cohésion sociale </a:t>
            </a:r>
            <a:b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(éducation, santé, sport, lien social, culture)</a:t>
            </a:r>
          </a:p>
        </p:txBody>
      </p:sp>
      <p:pic>
        <p:nvPicPr>
          <p:cNvPr id="3" name="Graphic 2" descr="Cheers">
            <a:extLst>
              <a:ext uri="{FF2B5EF4-FFF2-40B4-BE49-F238E27FC236}">
                <a16:creationId xmlns="" xmlns:a16="http://schemas.microsoft.com/office/drawing/2014/main" id="{2D93440E-2E9A-4030-9714-BE25268240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6451" y="3409548"/>
            <a:ext cx="540888" cy="54088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153AF4A9-5179-4EC3-B486-8734C2224C61}"/>
              </a:ext>
            </a:extLst>
          </p:cNvPr>
          <p:cNvSpPr/>
          <p:nvPr/>
        </p:nvSpPr>
        <p:spPr bwMode="auto">
          <a:xfrm>
            <a:off x="2402353" y="3882151"/>
            <a:ext cx="1382154" cy="1498600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Emploi et développement économique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22A56443-4218-43B8-A7D6-C98F457667FD}"/>
              </a:ext>
            </a:extLst>
          </p:cNvPr>
          <p:cNvSpPr/>
          <p:nvPr/>
        </p:nvSpPr>
        <p:spPr bwMode="auto">
          <a:xfrm>
            <a:off x="5163344" y="4251184"/>
            <a:ext cx="1382154" cy="1498600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Accès aux droits et lutte contre les discriminations</a:t>
            </a:r>
          </a:p>
        </p:txBody>
      </p:sp>
      <p:pic>
        <p:nvPicPr>
          <p:cNvPr id="6" name="Graphic 5" descr="Business Growth">
            <a:extLst>
              <a:ext uri="{FF2B5EF4-FFF2-40B4-BE49-F238E27FC236}">
                <a16:creationId xmlns="" xmlns:a16="http://schemas.microsoft.com/office/drawing/2014/main" id="{D55B6372-6FA9-4C99-8EA1-4B2015D8AC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81693" y="4007977"/>
            <a:ext cx="623474" cy="623474"/>
          </a:xfrm>
          <a:prstGeom prst="rect">
            <a:avLst/>
          </a:prstGeom>
        </p:spPr>
      </p:pic>
      <p:pic>
        <p:nvPicPr>
          <p:cNvPr id="10" name="Graphic 9" descr="Scales of justice">
            <a:extLst>
              <a:ext uri="{FF2B5EF4-FFF2-40B4-BE49-F238E27FC236}">
                <a16:creationId xmlns="" xmlns:a16="http://schemas.microsoft.com/office/drawing/2014/main" id="{08FF1AED-EFE2-498D-885A-02325E319E0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2087" y="4409135"/>
            <a:ext cx="573138" cy="573138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7AFD6A8B-0527-4C6D-A6E0-4D058192E584}"/>
              </a:ext>
            </a:extLst>
          </p:cNvPr>
          <p:cNvSpPr/>
          <p:nvPr/>
        </p:nvSpPr>
        <p:spPr bwMode="auto">
          <a:xfrm>
            <a:off x="6545498" y="4342281"/>
            <a:ext cx="1382154" cy="1498600"/>
          </a:xfrm>
          <a:prstGeom prst="rect">
            <a:avLst/>
          </a:prstGeom>
          <a:noFill/>
          <a:ln w="1270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Cadre de vie (rénovation urbaine, mobilité, sécurité)</a:t>
            </a:r>
          </a:p>
        </p:txBody>
      </p:sp>
      <p:pic>
        <p:nvPicPr>
          <p:cNvPr id="8" name="Graphic 7" descr="City">
            <a:extLst>
              <a:ext uri="{FF2B5EF4-FFF2-40B4-BE49-F238E27FC236}">
                <a16:creationId xmlns="" xmlns:a16="http://schemas.microsoft.com/office/drawing/2014/main" id="{5E923522-A581-4F2C-973C-5A6BB0F5C89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30176" y="4421976"/>
            <a:ext cx="730565" cy="730565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D20B2EDF-0806-4E06-93F7-784C23B6BEE8}"/>
              </a:ext>
            </a:extLst>
          </p:cNvPr>
          <p:cNvSpPr/>
          <p:nvPr/>
        </p:nvSpPr>
        <p:spPr>
          <a:xfrm>
            <a:off x="2281855" y="2744071"/>
            <a:ext cx="218122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Le renforcement des capacités en soutien psychologique sera crucial »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94DC6150-ED77-4F0F-84C6-55C718AB65DE}"/>
              </a:ext>
            </a:extLst>
          </p:cNvPr>
          <p:cNvSpPr/>
          <p:nvPr/>
        </p:nvSpPr>
        <p:spPr>
          <a:xfrm>
            <a:off x="5843094" y="2761767"/>
            <a:ext cx="327538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Les associations devront être accompagnées pour être mieux armées sur la lutte contre les violences intra-familiales»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BC9AAFD1-C85C-445C-996F-B24D77AC0065}"/>
              </a:ext>
            </a:extLst>
          </p:cNvPr>
          <p:cNvSpPr/>
          <p:nvPr/>
        </p:nvSpPr>
        <p:spPr>
          <a:xfrm>
            <a:off x="5467455" y="3409548"/>
            <a:ext cx="18766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Le risque de déconstruction du tissu social n’a jamais été aussi grand »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7C46DCB7-C93A-4A55-8702-38660A5CEC15}"/>
              </a:ext>
            </a:extLst>
          </p:cNvPr>
          <p:cNvSpPr/>
          <p:nvPr/>
        </p:nvSpPr>
        <p:spPr>
          <a:xfrm>
            <a:off x="7970253" y="4552377"/>
            <a:ext cx="177663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Faire plus pour ce qui en ont le plus besoin, et plus que jamais »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DAD1ED6E-D900-48A0-9BBB-643D37C39C13}"/>
              </a:ext>
            </a:extLst>
          </p:cNvPr>
          <p:cNvSpPr/>
          <p:nvPr/>
        </p:nvSpPr>
        <p:spPr>
          <a:xfrm>
            <a:off x="7480785" y="3470416"/>
            <a:ext cx="226610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Passer d'une politique répressive et sécuritaire à une politique de solidarité et de développement des services publiques »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C7388776-62F4-449E-969D-E5DC420540C0}"/>
              </a:ext>
            </a:extLst>
          </p:cNvPr>
          <p:cNvSpPr/>
          <p:nvPr/>
        </p:nvSpPr>
        <p:spPr>
          <a:xfrm>
            <a:off x="505222" y="4465622"/>
            <a:ext cx="17766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Créer des espaces de répit post-confinement pour parents et enfants »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2C6F9DC6-9F6D-4022-B39B-431F2378E926}"/>
              </a:ext>
            </a:extLst>
          </p:cNvPr>
          <p:cNvSpPr/>
          <p:nvPr/>
        </p:nvSpPr>
        <p:spPr>
          <a:xfrm>
            <a:off x="556006" y="5398751"/>
            <a:ext cx="167506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La fracture numérique est patente, il faut la combattre désormais »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39DFDFD0-5D90-4D2F-8209-4F15E1480B98}"/>
              </a:ext>
            </a:extLst>
          </p:cNvPr>
          <p:cNvSpPr/>
          <p:nvPr/>
        </p:nvSpPr>
        <p:spPr>
          <a:xfrm>
            <a:off x="716629" y="6541782"/>
            <a:ext cx="86594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2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La hiérarchisation n’a pas de sens : il faut une approche systémique »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9627B73C-9538-4B9C-B8F3-B264D489E9B5}"/>
              </a:ext>
            </a:extLst>
          </p:cNvPr>
          <p:cNvSpPr/>
          <p:nvPr/>
        </p:nvSpPr>
        <p:spPr>
          <a:xfrm>
            <a:off x="505220" y="3211718"/>
            <a:ext cx="177663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Il faut se donner les moyens de recruter les jeunes sans solutions immédiates pour les mettre au service des autres»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54FE3286-94DC-4E59-BF71-8A8BA2668B4D}"/>
              </a:ext>
            </a:extLst>
          </p:cNvPr>
          <p:cNvSpPr/>
          <p:nvPr/>
        </p:nvSpPr>
        <p:spPr>
          <a:xfrm>
            <a:off x="8076910" y="5218025"/>
            <a:ext cx="15049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363">
              <a:lnSpc>
                <a:spcPct val="100000"/>
              </a:lnSpc>
              <a:buClr>
                <a:srgbClr val="FFD200"/>
              </a:buClr>
            </a:pPr>
            <a:r>
              <a:rPr lang="fr-FR" sz="11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L’accès aux droits et à l’éducation sont des préalables au développement économique »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A74B6AF8-EE20-4AA7-AE13-27153FC8B7D9}"/>
              </a:ext>
            </a:extLst>
          </p:cNvPr>
          <p:cNvSpPr/>
          <p:nvPr/>
        </p:nvSpPr>
        <p:spPr bwMode="auto">
          <a:xfrm>
            <a:off x="6545498" y="5879132"/>
            <a:ext cx="373874" cy="662462"/>
          </a:xfrm>
          <a:prstGeom prst="rect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95363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4400" b="1" dirty="0">
              <a:solidFill>
                <a:srgbClr val="FFD2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defTabSz="995363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4400" b="1" dirty="0">
                <a:solidFill>
                  <a:srgbClr val="FFD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27" name="Image 26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5" y="-1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49" y="1657513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600" spc="-40" dirty="0">
                <a:solidFill>
                  <a:schemeClr val="accent4">
                    <a:lumMod val="75000"/>
                  </a:schemeClr>
                </a:solidFill>
              </a:rPr>
              <a:t>Les acteurs de terrain placent la cohésion sociale comme thématique prioritaire et formulent de nombreuses propositions</a:t>
            </a:r>
          </a:p>
        </p:txBody>
      </p:sp>
    </p:spTree>
    <p:extLst>
      <p:ext uri="{BB962C8B-B14F-4D97-AF65-F5344CB8AC3E}">
        <p14:creationId xmlns:p14="http://schemas.microsoft.com/office/powerpoint/2010/main" val="21102335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642911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23349"/>
            <a:ext cx="7900352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783591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2818096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40718"/>
            <a:ext cx="7434444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899130"/>
            <a:ext cx="7434444" cy="515984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18000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104598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solidFill>
            <a:srgbClr val="FFD200"/>
          </a:solidFill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pic>
        <p:nvPicPr>
          <p:cNvPr id="18" name="Image 17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1" y="1798955"/>
            <a:ext cx="1381125" cy="438150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>
            <a:off x="395536" y="64803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587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15410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600" dirty="0">
                <a:solidFill>
                  <a:schemeClr val="accent4">
                    <a:lumMod val="75000"/>
                  </a:schemeClr>
                </a:solidFill>
              </a:rPr>
              <a:t>Cette enquête nous permet de dresser une liste d’actions pouvant être mises en œuvre rapidement pour un soutien efficace de l’Etat aux associations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92BF355-3E2C-4C96-AF12-CEA8E906B1A8}"/>
              </a:ext>
            </a:extLst>
          </p:cNvPr>
          <p:cNvSpPr/>
          <p:nvPr/>
        </p:nvSpPr>
        <p:spPr>
          <a:xfrm>
            <a:off x="516148" y="2222499"/>
            <a:ext cx="1647808" cy="4432065"/>
          </a:xfrm>
          <a:prstGeom prst="rect">
            <a:avLst/>
          </a:prstGeom>
          <a:solidFill>
            <a:schemeClr val="bg2">
              <a:lumMod val="75000"/>
            </a:schemeClr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4763">
              <a:lnSpc>
                <a:spcPct val="100000"/>
              </a:lnSpc>
            </a:pP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d’actions à lancer à court terme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4D49AF96-1506-4442-99F3-E75183D19CB1}"/>
              </a:ext>
            </a:extLst>
          </p:cNvPr>
          <p:cNvSpPr/>
          <p:nvPr/>
        </p:nvSpPr>
        <p:spPr>
          <a:xfrm>
            <a:off x="2253484" y="2222499"/>
            <a:ext cx="7201661" cy="4432065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Lancer un plan de soutien spécifiquement dédié aux associations œuvrant dans les QPV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prendre en compte les spécificités de ces territoires et des acteurs qui y œuvrent, et s’inscrire dans la démarche de « territorialisation » des mesures 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Rassurer à court terme les acteurs associatifs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leur garantissant le versement des contributions prévue au titre de la programmation 2020 du programme 147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Inviter publiquement les collectivités locales et les mécènes privés à maintenir leurs financements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l’année en cours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Créer un dispositif facilement mobilisable par les associations leur permettant de s’équiper en matériel sanitaire et informatique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(masques, gants, gels, hygiaphones, téléphones et ordinateurs portables…), en réutilisant par exemple l’enveloppe initialement destinée au financement du budget courant des associations lancé en début d’année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Créer une ligne téléphonique directe</a:t>
            </a:r>
            <a:r>
              <a:rPr lang="fr-FR" sz="1100" dirty="0"/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répondre aux questions des associations en matière de dispositifs de soutien disponibles, de pratiques sanitaires à mettre en place ou d’enjeux juridiques (droit du travail) et financiers, en mobilisant par exemple le Dispositif local d’accompagnement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Mettre en place des sessions de formations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l’utilisation des outils technologiques et aux procédures sanitaires à destination des équipes associatives, en y associant par exemple le Fonds de soutien à la vie associative et/ou le CNFPT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Permettre à certaines associations ne pouvant mettre en œuvre les mesures de distanciation sociales dans leurs propres locaux de s’installer temporairement dans des locaux de l’Etat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disponibles dans les QPV (par exemple les tiers lieux « Nouveaux lieux, nouveaux liens »).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Développer et animer un vrai réseau inter-associations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le permettre de partager leurs questions et leurs bonnes pratiques dans le contexte actuel</a:t>
            </a:r>
          </a:p>
        </p:txBody>
      </p:sp>
      <p:pic>
        <p:nvPicPr>
          <p:cNvPr id="4" name="Graphic 3" descr="Bullseye">
            <a:extLst>
              <a:ext uri="{FF2B5EF4-FFF2-40B4-BE49-F238E27FC236}">
                <a16:creationId xmlns="" xmlns:a16="http://schemas.microsoft.com/office/drawing/2014/main" id="{7BB6ABB9-35BC-4B8F-8A88-BAE6F7873E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5774" y="2858167"/>
            <a:ext cx="748556" cy="74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6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642911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23349"/>
            <a:ext cx="7900352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783591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2818096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19396"/>
            <a:ext cx="7434444" cy="46907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963289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104598"/>
            <a:ext cx="7900352" cy="460374"/>
          </a:xfrm>
          <a:prstGeom prst="rect">
            <a:avLst/>
          </a:prstGeom>
          <a:solidFill>
            <a:srgbClr val="FFD200"/>
          </a:solidFill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pic>
        <p:nvPicPr>
          <p:cNvPr id="20" name="Image 19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0"/>
            <a:ext cx="9906000" cy="179895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90" y="1581770"/>
            <a:ext cx="1381125" cy="438150"/>
          </a:xfrm>
          <a:prstGeom prst="rect">
            <a:avLst/>
          </a:prstGeom>
        </p:spPr>
      </p:pic>
      <p:cxnSp>
        <p:nvCxnSpPr>
          <p:cNvPr id="23" name="Connecteur droit 22"/>
          <p:cNvCxnSpPr/>
          <p:nvPr/>
        </p:nvCxnSpPr>
        <p:spPr>
          <a:xfrm>
            <a:off x="395536" y="64803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1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262" y="1528777"/>
            <a:ext cx="8967789" cy="540356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400" dirty="0">
                <a:solidFill>
                  <a:schemeClr val="accent4">
                    <a:lumMod val="75000"/>
                  </a:schemeClr>
                </a:solidFill>
              </a:rPr>
              <a:t>L’enquête « flash » auprès des associations œuvrant dans les QPV a rencontré un grand succès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FD7BD3E-3535-4304-A0B6-0998C2D4D1BB}"/>
              </a:ext>
            </a:extLst>
          </p:cNvPr>
          <p:cNvSpPr/>
          <p:nvPr/>
        </p:nvSpPr>
        <p:spPr>
          <a:xfrm>
            <a:off x="516148" y="4714091"/>
            <a:ext cx="1647808" cy="955832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méthodologie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3D1BD97E-FD71-4908-8EDE-776C8D51C2C2}"/>
              </a:ext>
            </a:extLst>
          </p:cNvPr>
          <p:cNvSpPr/>
          <p:nvPr/>
        </p:nvSpPr>
        <p:spPr>
          <a:xfrm>
            <a:off x="2253486" y="4714091"/>
            <a:ext cx="7201661" cy="962809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Enquête en ligne 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menée du 29.04.2020 au 05.05.2020 </a:t>
            </a: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auprès des 8 368 associations 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ayant perçu des subventions de la part de l’Etat au titre du programme 147 « politique de la ville » en 2019</a:t>
            </a:r>
          </a:p>
          <a:p>
            <a:pPr marL="228600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Enquête coconstruite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l’ANCT (Mission soutien à la vie associative, Mission d’appui à la performance des projets) et </a:t>
            </a:r>
            <a:r>
              <a:rPr lang="fr-FR" sz="11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endParaRPr lang="fr-FR" sz="11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FBFB9E00-DF78-49AD-8DD1-1842E33773B2}"/>
              </a:ext>
            </a:extLst>
          </p:cNvPr>
          <p:cNvSpPr/>
          <p:nvPr/>
        </p:nvSpPr>
        <p:spPr>
          <a:xfrm>
            <a:off x="2253486" y="3349231"/>
            <a:ext cx="7201661" cy="1222769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lvl="1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Estimer de façon qualitative et quantitative l’impact de la crise sur l’activité des associations 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œuvrant dans les QPV</a:t>
            </a: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sur leurs perspectives financières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court et moyen terme</a:t>
            </a:r>
          </a:p>
          <a:p>
            <a:pPr marL="228600" lvl="1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Donner la parole aux associations 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concernant leurs </a:t>
            </a: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besoins et attentes en matière de mesures de soutien 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d’accompagnement à court et moyen terme</a:t>
            </a:r>
          </a:p>
          <a:p>
            <a:pPr marL="228600" lvl="1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Démontrer l’attention portée par l’Etat aux acteurs de terrain 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Politique de la ville dans cette période difficile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99892E69-E366-4126-A1F2-FE4EC3ED2A0E}"/>
              </a:ext>
            </a:extLst>
          </p:cNvPr>
          <p:cNvSpPr/>
          <p:nvPr/>
        </p:nvSpPr>
        <p:spPr>
          <a:xfrm>
            <a:off x="516148" y="1950056"/>
            <a:ext cx="1647808" cy="1288444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contexte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8632F643-1F21-4AAD-B9C0-50AB95B4759D}"/>
              </a:ext>
            </a:extLst>
          </p:cNvPr>
          <p:cNvSpPr/>
          <p:nvPr/>
        </p:nvSpPr>
        <p:spPr>
          <a:xfrm>
            <a:off x="2253486" y="1937356"/>
            <a:ext cx="7201661" cy="1288444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QPV sont plus vulnérables à la crise sanitaire que le reste du territoire 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(plus fort taux d’habitat insalubre et suroccupé, plus fort taux de pathologies chroniques, moindre appropriation des messages de santé publique, revenu par habitant plus faible)</a:t>
            </a:r>
          </a:p>
          <a:p>
            <a:pPr marL="228600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associations « Politique de la ville » sont en première ligne face à la crise aujourd’hui 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(lutte contre l’isolement, la fracture numérique, assistance alimentaire…) </a:t>
            </a:r>
            <a:r>
              <a:rPr lang="fr-FR" sz="11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joueront un rôle crucial dans la reprise demain</a:t>
            </a:r>
            <a:r>
              <a:rPr lang="fr-FR" sz="11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(cohésion sociale, développement économique...)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B3940A61-C3C8-493E-AD15-65F39CE8BB3B}"/>
              </a:ext>
            </a:extLst>
          </p:cNvPr>
          <p:cNvSpPr/>
          <p:nvPr/>
        </p:nvSpPr>
        <p:spPr>
          <a:xfrm>
            <a:off x="516149" y="3349231"/>
            <a:ext cx="1647807" cy="1233389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objectifs de l’enquête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69C9D23A-EE71-4F0D-A11C-6B2A25DC4919}"/>
              </a:ext>
            </a:extLst>
          </p:cNvPr>
          <p:cNvSpPr/>
          <p:nvPr/>
        </p:nvSpPr>
        <p:spPr>
          <a:xfrm>
            <a:off x="516148" y="5797416"/>
            <a:ext cx="1647808" cy="915528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succès de l’enquête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C4C6FF8A-022B-4AD2-9807-F7B62F9E6F64}"/>
              </a:ext>
            </a:extLst>
          </p:cNvPr>
          <p:cNvSpPr/>
          <p:nvPr/>
        </p:nvSpPr>
        <p:spPr>
          <a:xfrm>
            <a:off x="2253486" y="5798708"/>
            <a:ext cx="7201661" cy="923139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1 921 réponses, soit un taux de participation très satisfaisant de 23%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malgré la brièveté de la période de collecte des résultats</a:t>
            </a:r>
          </a:p>
          <a:p>
            <a:pPr marL="228600" indent="-228600" algn="l">
              <a:lnSpc>
                <a:spcPct val="100000"/>
              </a:lnSpc>
              <a:spcBef>
                <a:spcPts val="6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répondants aux profils très variés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(secteur, budget, nombre de salariés) et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provenant de la totalité des départements de France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(sauf Lozère), 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Outre-mer inclus</a:t>
            </a:r>
          </a:p>
        </p:txBody>
      </p:sp>
      <p:pic>
        <p:nvPicPr>
          <p:cNvPr id="14" name="Graphic 13" descr="Target">
            <a:extLst>
              <a:ext uri="{FF2B5EF4-FFF2-40B4-BE49-F238E27FC236}">
                <a16:creationId xmlns="" xmlns:a16="http://schemas.microsoft.com/office/drawing/2014/main" id="{12C386CF-09CE-4C55-A528-6CFB448F32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0337" y="3373249"/>
            <a:ext cx="584133" cy="584133"/>
          </a:xfrm>
          <a:prstGeom prst="rect">
            <a:avLst/>
          </a:prstGeom>
        </p:spPr>
      </p:pic>
      <p:pic>
        <p:nvPicPr>
          <p:cNvPr id="40" name="Graphic 39" descr="Map with pin">
            <a:extLst>
              <a:ext uri="{FF2B5EF4-FFF2-40B4-BE49-F238E27FC236}">
                <a16:creationId xmlns="" xmlns:a16="http://schemas.microsoft.com/office/drawing/2014/main" id="{8B070DC8-EEA5-41CC-862E-51DB715B52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3910" y="2088956"/>
            <a:ext cx="516987" cy="516987"/>
          </a:xfrm>
          <a:prstGeom prst="rect">
            <a:avLst/>
          </a:prstGeom>
        </p:spPr>
      </p:pic>
      <p:pic>
        <p:nvPicPr>
          <p:cNvPr id="41" name="Graphic 40" descr="Playbook">
            <a:extLst>
              <a:ext uri="{FF2B5EF4-FFF2-40B4-BE49-F238E27FC236}">
                <a16:creationId xmlns="" xmlns:a16="http://schemas.microsoft.com/office/drawing/2014/main" id="{6B4FCEA2-204F-488B-A60E-959387333A3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35462" y="4718892"/>
            <a:ext cx="593883" cy="593883"/>
          </a:xfrm>
          <a:prstGeom prst="rect">
            <a:avLst/>
          </a:prstGeom>
        </p:spPr>
      </p:pic>
      <p:pic>
        <p:nvPicPr>
          <p:cNvPr id="43" name="Graphic 42" descr="Checkmark">
            <a:extLst>
              <a:ext uri="{FF2B5EF4-FFF2-40B4-BE49-F238E27FC236}">
                <a16:creationId xmlns="" xmlns:a16="http://schemas.microsoft.com/office/drawing/2014/main" id="{ECB99FFB-B3C6-4F76-9146-3D37DA0FAA9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44900" y="5842522"/>
            <a:ext cx="375007" cy="37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83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790" y="1537308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400" dirty="0">
                <a:solidFill>
                  <a:schemeClr val="accent4">
                    <a:lumMod val="75000"/>
                  </a:schemeClr>
                </a:solidFill>
              </a:rPr>
              <a:t>Les associations sont profondément impactées par la crise actuelle, et sont partagées entre incertitude et pessimisme quant à leur avenir à moyen terme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FD7BD3E-3535-4304-A0B6-0998C2D4D1BB}"/>
              </a:ext>
            </a:extLst>
          </p:cNvPr>
          <p:cNvSpPr/>
          <p:nvPr/>
        </p:nvSpPr>
        <p:spPr>
          <a:xfrm>
            <a:off x="516148" y="2238739"/>
            <a:ext cx="1647808" cy="2648178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563" indent="-87313" algn="l"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82563" indent="-87313" algn="l">
              <a:lnSpc>
                <a:spcPct val="100000"/>
              </a:lnSpc>
            </a:pPr>
            <a:endParaRPr lang="fr-FR" sz="12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12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actuel et à court terme de la crise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3D1BD97E-FD71-4908-8EDE-776C8D51C2C2}"/>
              </a:ext>
            </a:extLst>
          </p:cNvPr>
          <p:cNvSpPr/>
          <p:nvPr/>
        </p:nvSpPr>
        <p:spPr>
          <a:xfrm>
            <a:off x="2253486" y="2238739"/>
            <a:ext cx="7230451" cy="2663461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associations se disent profondément impactées par la crise actuelle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(90% indiquent un impact « fort » ou « très fort »)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voient leur activité fortement réduites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(plus des 2/3 des associations ont réduit leur activité d’au moins 60%)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parviennent tout de même à garder un lien avec leurs bénévoles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(pour 79% d’entre elles) 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à atteindre une partie de leurs bénéficiaires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(pour 74% d’entre elles)</a:t>
            </a:r>
            <a:endParaRPr lang="fr-FR" sz="11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ont répondu présent dans l’urgence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(plus d’1/3 des associations ont déployé des actions hors de leur champ d’activité habituel : fabrication de masques en tissus, soutien psychologique, prêt de matériel informatique…)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se disent toutefois sous-équipées en matière d’outils de communication pour faire face à ce contexte exceptionnel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(43% ne disposent pas des outils ou des savoir-faire pour œuvrer comme elles le souhaiteraient dans le contexte actuel)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ont eu massivement recours au télétravail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(80%) 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aux dispositifs exceptionnels mis en place par le gouvernement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(chômage partiel, fonds de solidarité…)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8CC7F3B-A88E-4D0F-A681-27188F0BF9ED}"/>
              </a:ext>
            </a:extLst>
          </p:cNvPr>
          <p:cNvSpPr/>
          <p:nvPr/>
        </p:nvSpPr>
        <p:spPr>
          <a:xfrm>
            <a:off x="516148" y="5093382"/>
            <a:ext cx="1647808" cy="1421718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4763">
              <a:lnSpc>
                <a:spcPct val="100000"/>
              </a:lnSpc>
            </a:pPr>
            <a:endParaRPr lang="fr-FR" sz="12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endParaRPr lang="fr-FR" sz="12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endParaRPr lang="fr-FR" sz="12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endParaRPr lang="fr-FR" sz="12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 de la crise envisagés d’ici la fin de l’année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1BBBC2BB-BEC6-46B4-A780-5168377F0506}"/>
              </a:ext>
            </a:extLst>
          </p:cNvPr>
          <p:cNvSpPr/>
          <p:nvPr/>
        </p:nvSpPr>
        <p:spPr>
          <a:xfrm>
            <a:off x="2253486" y="5093382"/>
            <a:ext cx="7230451" cy="1421718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associations sont partagées entre pessimisme et incertitude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 aux impacts de la crise à moyen terme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rapport à leur budget prévisionnel 2020, 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s’attendent à des baisses importantes de leurs revenus d’activités,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(-27%) 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aides financières privées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(-16%) 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des aides financières publiques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(-10%), alors que leurs charges devraient se maintenir (-2%)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Près d’1/3 des associations anticipent une situation de trésorerie négative d’ici la fin de l’année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DBEB5E23-66B8-414B-BBC4-7CEF13165C47}"/>
              </a:ext>
            </a:extLst>
          </p:cNvPr>
          <p:cNvSpPr/>
          <p:nvPr/>
        </p:nvSpPr>
        <p:spPr>
          <a:xfrm>
            <a:off x="1291432" y="5194687"/>
            <a:ext cx="698826" cy="601191"/>
          </a:xfrm>
          <a:prstGeom prst="rect">
            <a:avLst/>
          </a:prstGeom>
          <a:noFill/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400"/>
              </a:lnSpc>
              <a:spcBef>
                <a:spcPct val="50000"/>
              </a:spcBef>
              <a:buClr>
                <a:srgbClr val="FFC000"/>
              </a:buClr>
              <a:buSzPct val="75000"/>
            </a:pPr>
            <a:r>
              <a:rPr lang="fr-FR" sz="16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3-6 mois</a:t>
            </a:r>
          </a:p>
        </p:txBody>
      </p:sp>
      <p:pic>
        <p:nvPicPr>
          <p:cNvPr id="3" name="Graphic 2" descr="Daily calendar">
            <a:extLst>
              <a:ext uri="{FF2B5EF4-FFF2-40B4-BE49-F238E27FC236}">
                <a16:creationId xmlns="" xmlns:a16="http://schemas.microsoft.com/office/drawing/2014/main" id="{E2FF0379-D6FF-42AB-9139-A95DD15420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125" y="5180843"/>
            <a:ext cx="559217" cy="559217"/>
          </a:xfrm>
          <a:prstGeom prst="rect">
            <a:avLst/>
          </a:prstGeom>
        </p:spPr>
      </p:pic>
      <p:pic>
        <p:nvPicPr>
          <p:cNvPr id="7" name="Graphic 6" descr="Stopwatch">
            <a:extLst>
              <a:ext uri="{FF2B5EF4-FFF2-40B4-BE49-F238E27FC236}">
                <a16:creationId xmlns="" xmlns:a16="http://schemas.microsoft.com/office/drawing/2014/main" id="{BEB8CD48-AED0-4142-98D2-C5393BED7B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7290" y="2626701"/>
            <a:ext cx="662412" cy="662412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A901E983-ACDB-4104-8DFA-CD451AE2BF7F}"/>
              </a:ext>
            </a:extLst>
          </p:cNvPr>
          <p:cNvSpPr/>
          <p:nvPr/>
        </p:nvSpPr>
        <p:spPr>
          <a:xfrm>
            <a:off x="1268292" y="2704612"/>
            <a:ext cx="698826" cy="601191"/>
          </a:xfrm>
          <a:prstGeom prst="rect">
            <a:avLst/>
          </a:prstGeom>
          <a:noFill/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400"/>
              </a:lnSpc>
              <a:spcBef>
                <a:spcPct val="50000"/>
              </a:spcBef>
              <a:buClr>
                <a:srgbClr val="FFC000"/>
              </a:buClr>
              <a:buSzPct val="75000"/>
            </a:pPr>
            <a:r>
              <a:rPr lang="fr-FR" sz="16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0-1 mois</a:t>
            </a:r>
          </a:p>
        </p:txBody>
      </p:sp>
    </p:spTree>
    <p:extLst>
      <p:ext uri="{BB962C8B-B14F-4D97-AF65-F5344CB8AC3E}">
        <p14:creationId xmlns:p14="http://schemas.microsoft.com/office/powerpoint/2010/main" val="299925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805" y="1609336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400" dirty="0">
                <a:solidFill>
                  <a:schemeClr val="accent4">
                    <a:lumMod val="75000"/>
                  </a:schemeClr>
                </a:solidFill>
              </a:rPr>
              <a:t>Les associations font remonter de nombreux besoins en matière de soutien et d’accompagnement à court et moyen terme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05FD8E3-6CDC-437E-BE02-EBD9174BB27B}"/>
              </a:ext>
            </a:extLst>
          </p:cNvPr>
          <p:cNvSpPr/>
          <p:nvPr/>
        </p:nvSpPr>
        <p:spPr>
          <a:xfrm>
            <a:off x="516149" y="2280640"/>
            <a:ext cx="3882232" cy="839241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076325" defTabSz="1076325">
              <a:lnSpc>
                <a:spcPct val="100000"/>
              </a:lnSpc>
            </a:pPr>
            <a:endParaRPr lang="fr-FR" sz="14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6325" defTabSz="1076325">
              <a:lnSpc>
                <a:spcPct val="100000"/>
              </a:lnSpc>
            </a:pPr>
            <a:endParaRPr lang="fr-FR" sz="14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76325">
              <a:lnSpc>
                <a:spcPct val="100000"/>
              </a:lnSpc>
            </a:pPr>
            <a:endParaRPr lang="fr-FR" sz="14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76325">
              <a:lnSpc>
                <a:spcPct val="100000"/>
              </a:lnSpc>
            </a:pPr>
            <a:r>
              <a:rPr lang="fr-FR" sz="1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Besoins et attentes à court terme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9E7D9939-12C3-4478-B27D-182DCDC010C1}"/>
              </a:ext>
            </a:extLst>
          </p:cNvPr>
          <p:cNvSpPr/>
          <p:nvPr/>
        </p:nvSpPr>
        <p:spPr>
          <a:xfrm>
            <a:off x="516149" y="3315383"/>
            <a:ext cx="3882232" cy="3110817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288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garantie sur le maintien des partenariats financiers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matériel sanitaire (masques, du gel, des gants, des hygiaphones)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outils informatiques permettant de travailler à distance et interagir avec les bénéficiaires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ligne directe pour poser des questions sur les aides existantes et sur les sujets sanitaires, juridiques, financier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accompagnement pour obtenir des facilités de trésorerie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formations aux gestes sanitaires et à l’utilisation des outils numériques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</a:pPr>
            <a:endParaRPr lang="fr-FR" sz="11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CA024A14-A53B-4F5C-97AD-D63A6DC00DBA}"/>
              </a:ext>
            </a:extLst>
          </p:cNvPr>
          <p:cNvSpPr/>
          <p:nvPr/>
        </p:nvSpPr>
        <p:spPr>
          <a:xfrm>
            <a:off x="5601705" y="2378374"/>
            <a:ext cx="3882232" cy="839241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076325" defTabSz="1076325">
              <a:lnSpc>
                <a:spcPct val="100000"/>
              </a:lnSpc>
            </a:pPr>
            <a:endParaRPr lang="fr-FR" sz="14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6325" defTabSz="1076325">
              <a:lnSpc>
                <a:spcPct val="100000"/>
              </a:lnSpc>
            </a:pPr>
            <a:endParaRPr lang="fr-FR" sz="14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76325">
              <a:lnSpc>
                <a:spcPct val="100000"/>
              </a:lnSpc>
            </a:pPr>
            <a:endParaRPr lang="fr-FR" sz="14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076325">
              <a:lnSpc>
                <a:spcPct val="100000"/>
              </a:lnSpc>
            </a:pPr>
            <a:r>
              <a:rPr lang="fr-FR" sz="1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Besoins et attentes à moyen terme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0DA1427F-DB7D-4B4F-9ACD-2288D362C5E3}"/>
              </a:ext>
            </a:extLst>
          </p:cNvPr>
          <p:cNvSpPr/>
          <p:nvPr/>
        </p:nvSpPr>
        <p:spPr>
          <a:xfrm>
            <a:off x="7305831" y="2387189"/>
            <a:ext cx="698826" cy="601191"/>
          </a:xfrm>
          <a:prstGeom prst="rect">
            <a:avLst/>
          </a:prstGeom>
          <a:noFill/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200"/>
              </a:lnSpc>
              <a:spcBef>
                <a:spcPct val="50000"/>
              </a:spcBef>
              <a:buClr>
                <a:srgbClr val="FFC000"/>
              </a:buClr>
              <a:buSzPct val="75000"/>
            </a:pPr>
            <a:r>
              <a:rPr lang="fr-FR" sz="14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3-6 mois</a:t>
            </a:r>
          </a:p>
        </p:txBody>
      </p:sp>
      <p:pic>
        <p:nvPicPr>
          <p:cNvPr id="42" name="Graphic 41" descr="Daily calendar">
            <a:extLst>
              <a:ext uri="{FF2B5EF4-FFF2-40B4-BE49-F238E27FC236}">
                <a16:creationId xmlns="" xmlns:a16="http://schemas.microsoft.com/office/drawing/2014/main" id="{7E61AFB4-2A36-4CB0-AD8F-13B7694243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02450" y="2376365"/>
            <a:ext cx="559217" cy="559217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FDF02183-20C7-4D5D-9139-3FCE7AAD7C5A}"/>
              </a:ext>
            </a:extLst>
          </p:cNvPr>
          <p:cNvSpPr/>
          <p:nvPr/>
        </p:nvSpPr>
        <p:spPr>
          <a:xfrm>
            <a:off x="5601705" y="3316235"/>
            <a:ext cx="3882232" cy="3084565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288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maintien des partenariats financiers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accompagnement pour obtenir des facilités de trésorerie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L’approfondissement de la mise en réseau des associations et l’animation de la communauté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outils informatiques permettant de travailler à distance et interagir avec nos bénéficiaires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assistance juridique pour faire face aux éventuels réductions d’effectifs à venir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+mj-lt"/>
              <a:buAutoNum type="arabicPeriod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nouveaux locaux permettant de mettre en œuvre la distanciation sociale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endParaRPr lang="fr-FR" sz="11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endParaRPr lang="fr-FR" sz="1100" b="1" dirty="0">
              <a:solidFill>
                <a:srgbClr val="6464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Isosceles Triangle 43">
            <a:extLst>
              <a:ext uri="{FF2B5EF4-FFF2-40B4-BE49-F238E27FC236}">
                <a16:creationId xmlns="" xmlns:a16="http://schemas.microsoft.com/office/drawing/2014/main" id="{C0740446-3655-44FA-B19C-56546E228D9C}"/>
              </a:ext>
            </a:extLst>
          </p:cNvPr>
          <p:cNvSpPr/>
          <p:nvPr/>
        </p:nvSpPr>
        <p:spPr bwMode="auto">
          <a:xfrm rot="5400000">
            <a:off x="3708137" y="4639554"/>
            <a:ext cx="2695127" cy="446371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Graphic 50" descr="Stopwatch">
            <a:extLst>
              <a:ext uri="{FF2B5EF4-FFF2-40B4-BE49-F238E27FC236}">
                <a16:creationId xmlns="" xmlns:a16="http://schemas.microsoft.com/office/drawing/2014/main" id="{4698ED67-EB76-48AB-94C2-EF4AE18EEA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47782" y="2359780"/>
            <a:ext cx="547448" cy="547448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FAE0402D-59E5-4C37-A43C-0376FCEE509F}"/>
              </a:ext>
            </a:extLst>
          </p:cNvPr>
          <p:cNvSpPr/>
          <p:nvPr/>
        </p:nvSpPr>
        <p:spPr>
          <a:xfrm>
            <a:off x="2260070" y="2364304"/>
            <a:ext cx="698826" cy="601191"/>
          </a:xfrm>
          <a:prstGeom prst="rect">
            <a:avLst/>
          </a:prstGeom>
          <a:noFill/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200"/>
              </a:lnSpc>
              <a:spcBef>
                <a:spcPct val="50000"/>
              </a:spcBef>
              <a:buClr>
                <a:srgbClr val="FFC000"/>
              </a:buClr>
              <a:buSzPct val="75000"/>
            </a:pPr>
            <a:r>
              <a:rPr lang="fr-FR" sz="14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0-1 mois</a:t>
            </a:r>
          </a:p>
        </p:txBody>
      </p:sp>
      <p:pic>
        <p:nvPicPr>
          <p:cNvPr id="36" name="Graphic 35" descr="Stopwatch">
            <a:extLst>
              <a:ext uri="{FF2B5EF4-FFF2-40B4-BE49-F238E27FC236}">
                <a16:creationId xmlns="" xmlns:a16="http://schemas.microsoft.com/office/drawing/2014/main" id="{E5F0B354-4CBF-4EAE-892F-F1C2C8A263B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03606" y="2440932"/>
            <a:ext cx="547448" cy="54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28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48" y="1541089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600" dirty="0">
                <a:solidFill>
                  <a:schemeClr val="accent4">
                    <a:lumMod val="75000"/>
                  </a:schemeClr>
                </a:solidFill>
              </a:rPr>
              <a:t>Cette enquête nous permet de dresser une liste d’actions pouvant être mises en œuvre rapidement pour un soutien efficace de l’Etat aux associations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92BF355-3E2C-4C96-AF12-CEA8E906B1A8}"/>
              </a:ext>
            </a:extLst>
          </p:cNvPr>
          <p:cNvSpPr/>
          <p:nvPr/>
        </p:nvSpPr>
        <p:spPr>
          <a:xfrm>
            <a:off x="516148" y="2222499"/>
            <a:ext cx="1647808" cy="4432065"/>
          </a:xfrm>
          <a:prstGeom prst="rect">
            <a:avLst/>
          </a:prstGeom>
          <a:solidFill>
            <a:schemeClr val="bg2">
              <a:lumMod val="75000"/>
            </a:schemeClr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4763">
              <a:lnSpc>
                <a:spcPct val="100000"/>
              </a:lnSpc>
            </a:pP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endParaRPr lang="fr-F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763">
              <a:lnSpc>
                <a:spcPct val="100000"/>
              </a:lnSpc>
            </a:pPr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d’actions à lancer à court terme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4D49AF96-1506-4442-99F3-E75183D19CB1}"/>
              </a:ext>
            </a:extLst>
          </p:cNvPr>
          <p:cNvSpPr/>
          <p:nvPr/>
        </p:nvSpPr>
        <p:spPr>
          <a:xfrm>
            <a:off x="2253484" y="2222499"/>
            <a:ext cx="7201661" cy="4432065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Lancer un plan de soutien spécifiquement dédié aux associations œuvrant dans les QPV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prendre en compte les spécificités de ces territoires et des acteurs qui y œuvrent, et s’inscrire dans la démarche de « territorialisation » des mesures 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Rassurer à court terme les acteurs associatifs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leur garantissant le versement des contributions prévue au titre de la programmation 2020 du programme 147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Inviter publiquement les collectivités locales et les mécènes privés à maintenir leurs financements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l’année en cours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Créer un dispositif facilement mobilisable par les associations leur permettant de s’équiper en matériel sanitaire et informatique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(masques, gants, gels, hygiaphones, téléphones et ordinateurs portables…), en réutilisant par exemple l’enveloppe initialement destinée au financement du budget courant des associations lancé en début d’année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Créer une ligne téléphonique directe</a:t>
            </a:r>
            <a:r>
              <a:rPr lang="fr-FR" sz="1100" dirty="0"/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répondre aux questions des associations en matière de dispositifs de soutien disponibles, de pratiques sanitaires à mettre en place ou d’enjeux juridiques (droit du travail) et financiers, en mobilisant par exemple le Dispositif local d’accompagnement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Mettre en place des sessions de formations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l’utilisation des outils technologiques et aux procédures sanitaires à destination des équipes associatives, en y associant par exemple le Fonds de soutien à la vie associative et/ou le CNFPT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Permettre à certaines associations ne pouvant mettre en œuvre les mesures de distanciation sociales dans leurs propres locaux de s’installer temporairement dans des locaux de l’Etat</a:t>
            </a: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disponibles dans les QPV (par exemple les tiers lieux « Nouveaux lieux, nouveaux liens »).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highlight>
                  <a:srgbClr val="FFE91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Développer et animer un vrai réseau inter-associations</a:t>
            </a: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le permettre de partager leurs questions et leurs bonnes pratiques dans le contexte actuel</a:t>
            </a:r>
          </a:p>
        </p:txBody>
      </p:sp>
      <p:pic>
        <p:nvPicPr>
          <p:cNvPr id="4" name="Graphic 3" descr="Bullseye">
            <a:extLst>
              <a:ext uri="{FF2B5EF4-FFF2-40B4-BE49-F238E27FC236}">
                <a16:creationId xmlns="" xmlns:a16="http://schemas.microsoft.com/office/drawing/2014/main" id="{7BB6ABB9-35BC-4B8F-8A88-BAE6F7873E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5774" y="2858167"/>
            <a:ext cx="748556" cy="74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0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="" xmlns:a16="http://schemas.microsoft.com/office/drawing/2014/main" id="{6D6F0791-644D-436C-8AA1-42DF9AF8777E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1203007" y="2642911"/>
            <a:ext cx="7900352" cy="460374"/>
          </a:xfrm>
          <a:prstGeom prst="rect">
            <a:avLst/>
          </a:prstGeom>
          <a:solidFill>
            <a:srgbClr val="FFD200"/>
          </a:solidFill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 et méthodologie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="" xmlns:a16="http://schemas.microsoft.com/office/drawing/2014/main" id="{869B3461-DC3D-44B2-AEA9-5EC118E6A312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1203007" y="3123349"/>
            <a:ext cx="7900352" cy="426433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 de l’enquête</a:t>
            </a:r>
          </a:p>
        </p:txBody>
      </p:sp>
      <p:sp>
        <p:nvSpPr>
          <p:cNvPr id="16" name="Rectangle 15"/>
          <p:cNvSpPr/>
          <p:nvPr userDrawn="1"/>
        </p:nvSpPr>
        <p:spPr>
          <a:xfrm rot="10800000">
            <a:off x="783591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 rot="10800000">
            <a:off x="2818096" y="896223"/>
            <a:ext cx="122226" cy="745281"/>
          </a:xfrm>
          <a:prstGeom prst="rect">
            <a:avLst/>
          </a:prstGeom>
          <a:solidFill>
            <a:srgbClr val="FFD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5571" y="1298902"/>
            <a:ext cx="1692771" cy="2301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ct val="0"/>
              </a:spcBef>
            </a:pPr>
            <a:r>
              <a:rPr lang="fr-FR" sz="3600" b="1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Agenda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="" xmlns:a16="http://schemas.microsoft.com/office/drawing/2014/main" id="{2291EE82-591D-4E26-B2D1-0D03037626F0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668915" y="4019396"/>
            <a:ext cx="7434444" cy="46907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de la crise sur l’activité des associations à court terme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01055D97-1B70-48CD-BFC6-01D2312381EF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68915" y="4511695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envisagé par les associations d’ici la fin de l’année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="" xmlns:a16="http://schemas.microsoft.com/office/drawing/2014/main" id="{38CC11AD-1319-451B-B08E-B56043D9623B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1668915" y="4963289"/>
            <a:ext cx="7434444" cy="387666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D2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</a14:hiddenLine>
            </a:ext>
          </a:extLst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spcBef>
                <a:spcPct val="0"/>
              </a:spcBef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Attentes des associations en matière d’accompagnement et de soutien d’ici la fin de l’année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790ACEC0-E4B6-42CB-973D-4529FA9C4987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1668915" y="3598009"/>
            <a:ext cx="7434444" cy="387666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lvl="1" indent="-273050" algn="just">
              <a:lnSpc>
                <a:spcPts val="1600"/>
              </a:lnSpc>
              <a:buClrTx/>
            </a:pPr>
            <a:r>
              <a:rPr lang="fr-FR" sz="1600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 des répondants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F37219-94F6-495E-AF10-F5E4C533753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203007" y="2104598"/>
            <a:ext cx="7900352" cy="460374"/>
          </a:xfrm>
          <a:prstGeom prst="rect">
            <a:avLst/>
          </a:prstGeom>
          <a:noFill/>
          <a:ln w="38100">
            <a:noFill/>
          </a:ln>
        </p:spPr>
        <p:txBody>
          <a:bodyPr vert="horz" wrap="none" lIns="101600" tIns="101600" rIns="0" bIns="101600" numCol="1" spcCol="0" rtlCol="0" anchor="b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spcBef>
                <a:spcPct val="0"/>
              </a:spcBef>
              <a:buClrTx/>
            </a:pPr>
            <a:r>
              <a:rPr lang="fr-FR" altLang="en-US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Résumé exécutif</a:t>
            </a:r>
            <a:endParaRPr lang="fr-FR" sz="20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78BC8474-E9B9-4D40-8351-BDAAF55C9AF7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1203007" y="5459679"/>
            <a:ext cx="7900352" cy="624340"/>
          </a:xfrm>
          <a:prstGeom prst="rect">
            <a:avLst/>
          </a:prstGeom>
          <a:noFill/>
          <a:ln w="38100">
            <a:noFill/>
          </a:ln>
          <a:extLst/>
        </p:spPr>
        <p:txBody>
          <a:bodyPr vert="horz" wrap="square" lIns="101600" tIns="50800" rIns="0" bIns="50800" numCol="1" spcCol="0" rtlCol="0" anchor="ctr" anchorCtr="0">
            <a:no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1313" indent="-169863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‒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tabLst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SzPct val="75000"/>
              <a:buFont typeface="Arial" panose="020B0604020202020204" pitchFamily="34" charset="0"/>
              <a:buChar char="►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lnSpc>
                <a:spcPts val="2000"/>
              </a:lnSpc>
              <a:spcBef>
                <a:spcPct val="0"/>
              </a:spcBef>
              <a:buClrTx/>
            </a:pP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r-FR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préconisations pour une réponse efficace de l’Etat aux enjeux actuels des associations œuvrant dans les QPV</a:t>
            </a:r>
          </a:p>
        </p:txBody>
      </p:sp>
      <p:pic>
        <p:nvPicPr>
          <p:cNvPr id="18" name="Image 17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1" y="1666448"/>
            <a:ext cx="1381125" cy="438150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>
            <a:off x="395536" y="6493087"/>
            <a:ext cx="9100156" cy="0"/>
          </a:xfrm>
          <a:prstGeom prst="line">
            <a:avLst/>
          </a:prstGeom>
          <a:ln>
            <a:solidFill>
              <a:srgbClr val="273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5536" y="6524816"/>
            <a:ext cx="3456384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800" dirty="0" smtClean="0">
                <a:latin typeface="Marianne" pitchFamily="50" charset="0"/>
              </a:rPr>
              <a:t>Mission Soutien à la vie associative </a:t>
            </a:r>
            <a:endParaRPr lang="fr-FR" sz="800" dirty="0">
              <a:latin typeface="Mariann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43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98955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="" xmlns:a16="http://schemas.microsoft.com/office/drawing/2014/main" id="{0A0FFA8F-E194-44EA-B288-53F4164E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472" y="1486508"/>
            <a:ext cx="8967789" cy="624893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fr-FR" sz="1400" dirty="0">
                <a:solidFill>
                  <a:schemeClr val="accent4">
                    <a:lumMod val="75000"/>
                  </a:schemeClr>
                </a:solidFill>
              </a:rPr>
              <a:t>Une enquête « flash » adressée aux associations de la politique de la ville pour écouter aujourd’hui et préparer les actions de demain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A49E1416-7FC4-4B7C-BA05-6D3FE8171ED0}"/>
              </a:ext>
            </a:extLst>
          </p:cNvPr>
          <p:cNvSpPr/>
          <p:nvPr/>
        </p:nvSpPr>
        <p:spPr>
          <a:xfrm>
            <a:off x="292104" y="2104619"/>
            <a:ext cx="5251452" cy="571782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38163" algn="l"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QPV particulièrement vulnérables à la crise sanitaire et à ses impacts par rapport au reste du territoire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90F8734B-A23C-44E9-9537-BAEAEFA25037}"/>
              </a:ext>
            </a:extLst>
          </p:cNvPr>
          <p:cNvSpPr/>
          <p:nvPr/>
        </p:nvSpPr>
        <p:spPr>
          <a:xfrm>
            <a:off x="292101" y="2756980"/>
            <a:ext cx="5251450" cy="1564017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Moindre appropriation des messages de santé publics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d’habitat insalubre et suroccupation des résidences principales plus importante accroissent la pénibilité du confinement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Pathologies chroniques surreprésentées dans les QPV, risque d’une crise sanitaire post-confinement lié au renoncement aux soins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 par habitant moindre diminue la « marge de sécurité » permettant de faire face à la crise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EF5551A2-94D0-451E-A497-8B40CE710CE3}"/>
              </a:ext>
            </a:extLst>
          </p:cNvPr>
          <p:cNvSpPr/>
          <p:nvPr/>
        </p:nvSpPr>
        <p:spPr>
          <a:xfrm>
            <a:off x="6400798" y="2187574"/>
            <a:ext cx="3083137" cy="624893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38163" algn="l"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enquête flash pour écouter aujourd’hui et préparer les actions de demain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9093F656-57FF-4C06-B8FA-927B33B3640E}"/>
              </a:ext>
            </a:extLst>
          </p:cNvPr>
          <p:cNvSpPr/>
          <p:nvPr/>
        </p:nvSpPr>
        <p:spPr>
          <a:xfrm>
            <a:off x="6400799" y="2971800"/>
            <a:ext cx="3083137" cy="2581222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Estimer de façon qualitative et quantitative l’impact de la crise sur l’activité et les ressources actuelles et à moyen terme des association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Dessiner les mesures de soutien et d’accompagnement les plus pertinentes selon les acteurs de terrain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Démontrer l’attention portée par l’Etat aux acteurs de terrain de la PV dans cette période difficile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="" xmlns:a16="http://schemas.microsoft.com/office/drawing/2014/main" id="{8B73667A-B3F1-4189-A555-C1E39CC28E5C}"/>
              </a:ext>
            </a:extLst>
          </p:cNvPr>
          <p:cNvSpPr/>
          <p:nvPr/>
        </p:nvSpPr>
        <p:spPr bwMode="auto">
          <a:xfrm rot="5400000">
            <a:off x="4352912" y="3981810"/>
            <a:ext cx="3300220" cy="336641"/>
          </a:xfrm>
          <a:prstGeom prst="triangle">
            <a:avLst/>
          </a:prstGeom>
          <a:solidFill>
            <a:srgbClr val="F0F0F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363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>
              <a:ln>
                <a:noFill/>
              </a:ln>
              <a:solidFill>
                <a:srgbClr val="0100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844E61AA-4A8F-4C48-887B-E5D6294D79F5}"/>
              </a:ext>
            </a:extLst>
          </p:cNvPr>
          <p:cNvSpPr/>
          <p:nvPr/>
        </p:nvSpPr>
        <p:spPr>
          <a:xfrm>
            <a:off x="292101" y="4425143"/>
            <a:ext cx="5251452" cy="543870"/>
          </a:xfrm>
          <a:prstGeom prst="rect">
            <a:avLst/>
          </a:prstGeom>
          <a:solidFill>
            <a:srgbClr val="FFD200"/>
          </a:solidFill>
          <a:ln w="127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38163" algn="l">
              <a:lnSpc>
                <a:spcPct val="100000"/>
              </a:lnSpc>
            </a:pPr>
            <a:r>
              <a:rPr lang="fr-FR" sz="1200" b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associations PV, au cœur de la réponse à la crise, aujourd’hui et demain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2520D96B-7340-4F58-BBDF-A3478303F2E3}"/>
              </a:ext>
            </a:extLst>
          </p:cNvPr>
          <p:cNvSpPr/>
          <p:nvPr/>
        </p:nvSpPr>
        <p:spPr>
          <a:xfrm>
            <a:off x="292101" y="5123763"/>
            <a:ext cx="5251455" cy="1442137"/>
          </a:xfrm>
          <a:prstGeom prst="rect">
            <a:avLst/>
          </a:prstGeom>
          <a:noFill/>
          <a:ln w="127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Lutte contre la précarité numérique, soutien à la cohésion sociale pendant le confinement (éducation, culture, social)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 psychologique et sanitaire pendant la crise et atténuation de la crise sanitaire post-confinement (médico-social)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Atténuation du choc économique post-crise (formation, insertion)</a:t>
            </a:r>
          </a:p>
          <a:p>
            <a:pPr marL="228600" indent="-228600" algn="l">
              <a:lnSpc>
                <a:spcPct val="100000"/>
              </a:lnSpc>
              <a:spcBef>
                <a:spcPct val="50000"/>
              </a:spcBef>
              <a:buClr>
                <a:srgbClr val="FFC000"/>
              </a:buClr>
              <a:buSzPct val="75000"/>
              <a:buFont typeface="Arial" panose="020B0604020202020204" pitchFamily="34" charset="0"/>
              <a:buChar char="►"/>
            </a:pPr>
            <a:r>
              <a:rPr lang="fr-FR" sz="1100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Résilience psychologie et cohésion sociale post-crise (loisirs, sport, culture)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571B5D8-4F16-4108-B89D-474878A3A739}"/>
              </a:ext>
            </a:extLst>
          </p:cNvPr>
          <p:cNvSpPr txBox="1"/>
          <p:nvPr/>
        </p:nvSpPr>
        <p:spPr>
          <a:xfrm>
            <a:off x="5834701" y="5896032"/>
            <a:ext cx="4855952" cy="457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fr-FR" sz="1050" i="1" dirty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 : Plan d’action Banlieues santé, Observatoire des territoires</a:t>
            </a:r>
          </a:p>
        </p:txBody>
      </p:sp>
      <p:pic>
        <p:nvPicPr>
          <p:cNvPr id="7" name="Graphic 6" descr="Bullseye">
            <a:extLst>
              <a:ext uri="{FF2B5EF4-FFF2-40B4-BE49-F238E27FC236}">
                <a16:creationId xmlns="" xmlns:a16="http://schemas.microsoft.com/office/drawing/2014/main" id="{688FFE77-2977-4E9E-8AE9-79D0B992E7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42171" y="2237088"/>
            <a:ext cx="462848" cy="462848"/>
          </a:xfrm>
          <a:prstGeom prst="rect">
            <a:avLst/>
          </a:prstGeom>
        </p:spPr>
      </p:pic>
      <p:pic>
        <p:nvPicPr>
          <p:cNvPr id="9" name="Graphic 8" descr="Puzzle pieces">
            <a:extLst>
              <a:ext uri="{FF2B5EF4-FFF2-40B4-BE49-F238E27FC236}">
                <a16:creationId xmlns="" xmlns:a16="http://schemas.microsoft.com/office/drawing/2014/main" id="{7A68E6C9-0966-4F7D-9209-BD84615E71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3570" y="4460014"/>
            <a:ext cx="474128" cy="474128"/>
          </a:xfrm>
          <a:prstGeom prst="rect">
            <a:avLst/>
          </a:prstGeom>
        </p:spPr>
      </p:pic>
      <p:pic>
        <p:nvPicPr>
          <p:cNvPr id="11" name="Graphic 10" descr="Warning">
            <a:extLst>
              <a:ext uri="{FF2B5EF4-FFF2-40B4-BE49-F238E27FC236}">
                <a16:creationId xmlns="" xmlns:a16="http://schemas.microsoft.com/office/drawing/2014/main" id="{A072B8AE-6EEE-487F-9F67-56DA0B7DBDB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3570" y="2157135"/>
            <a:ext cx="405872" cy="4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898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9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%m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8&quot;&gt;&lt;elem m_fUsage=&quot;6.65629700667183765717E+00&quot;&gt;&lt;m_msothmcolidx val=&quot;0&quot;/&gt;&lt;m_rgb r=&quot;FF&quot; g=&quot;D2&quot; b=&quot;00&quot;/&gt;&lt;m_nBrightness endver=&quot;26206&quot; val=&quot;0&quot;/&gt;&lt;/elem&gt;&lt;elem m_fUsage=&quot;1.01666252242674626238E+00&quot;&gt;&lt;m_msothmcolidx val=&quot;0&quot;/&gt;&lt;m_rgb r=&quot;FF&quot; g=&quot;FA&quot; b=&quot;CC&quot;/&gt;&lt;m_nBrightness endver=&quot;26206&quot; val=&quot;0&quot;/&gt;&lt;/elem&gt;&lt;elem m_fUsage=&quot;9.60642154692608940536E-01&quot;&gt;&lt;m_msothmcolidx val=&quot;0&quot;/&gt;&lt;m_rgb r=&quot;FF&quot; g=&quot;C0&quot; b=&quot;00&quot;/&gt;&lt;m_nBrightness endver=&quot;26206&quot; val=&quot;0&quot;/&gt;&lt;/elem&gt;&lt;elem m_fUsage=&quot;9.00000000000000022204E-01&quot;&gt;&lt;m_msothmcolidx val=&quot;0&quot;/&gt;&lt;m_rgb r=&quot;E4&quot; g=&quot;E4&quot; b=&quot;E4&quot;/&gt;&lt;m_nBrightness endver=&quot;26206&quot; val=&quot;0&quot;/&gt;&lt;/elem&gt;&lt;elem m_fUsage=&quot;1.59728697038263950381E-01&quot;&gt;&lt;m_msothmcolidx val=&quot;0&quot;/&gt;&lt;m_rgb r=&quot;0C&quot; g=&quot;BC&quot; b=&quot;22&quot;/&gt;&lt;m_nBrightness endver=&quot;26206&quot; val=&quot;0&quot;/&gt;&lt;/elem&gt;&lt;elem m_fUsage=&quot;1.18084386579859590416E-01&quot;&gt;&lt;m_msothmcolidx val=&quot;0&quot;/&gt;&lt;m_rgb r=&quot;64&quot; g=&quot;64&quot; b=&quot;64&quot;/&gt;&lt;m_nBrightness endver=&quot;26206&quot; val=&quot;0&quot;/&gt;&lt;/elem&gt;&lt;elem m_fUsage=&quot;2.25283995449391989674E-02&quot;&gt;&lt;m_msothmcolidx val=&quot;0&quot;/&gt;&lt;m_rgb r=&quot;F0&quot; g=&quot;F0&quot; b=&quot;F0&quot;/&gt;&lt;m_nBrightness endver=&quot;26206&quot; val=&quot;0&quot;/&gt;&lt;/elem&gt;&lt;elem m_fUsage=&quot;1.82480036314007498799E-02&quot;&gt;&lt;m_msothmcolidx val=&quot;0&quot;/&gt;&lt;m_rgb r=&quot;CA&quot; g=&quot;CA&quot; b=&quot;CA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7MBvgvYR9myJqUvm.F3c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qHSun4KT9ilrY_8i1IJS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0xO.fhdjmEnOVoqQYYdy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X6eIp.ZTk.7Z6qiVxnXn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Mp2tc.YI42GHkUiL5p6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EIYZUHMKGPu0wja20_mX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Thème1">
  <a:themeElements>
    <a:clrScheme name="Proposition paysage français 1">
      <a:dk1>
        <a:srgbClr val="7F7E82"/>
      </a:dk1>
      <a:lt1>
        <a:srgbClr val="FFFFFF"/>
      </a:lt1>
      <a:dk2>
        <a:srgbClr val="7F7E82"/>
      </a:dk2>
      <a:lt2>
        <a:srgbClr val="808080"/>
      </a:lt2>
      <a:accent1>
        <a:srgbClr val="A5A4A7"/>
      </a:accent1>
      <a:accent2>
        <a:srgbClr val="FFE600"/>
      </a:accent2>
      <a:accent3>
        <a:srgbClr val="FFFFFF"/>
      </a:accent3>
      <a:accent4>
        <a:srgbClr val="6C6B6E"/>
      </a:accent4>
      <a:accent5>
        <a:srgbClr val="CFCFD0"/>
      </a:accent5>
      <a:accent6>
        <a:srgbClr val="E7D000"/>
      </a:accent6>
      <a:hlink>
        <a:srgbClr val="CCCBCD"/>
      </a:hlink>
      <a:folHlink>
        <a:srgbClr val="F2F2F2"/>
      </a:folHlink>
    </a:clrScheme>
    <a:fontScheme name="Proposition paysage français">
      <a:majorFont>
        <a:latin typeface="EYInterstate"/>
        <a:ea typeface=""/>
        <a:cs typeface=""/>
      </a:majorFont>
      <a:minorFont>
        <a:latin typeface="EYIntersta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0F0F0"/>
        </a:solidFill>
        <a:ln w="1270" cap="flat" cmpd="sng" algn="ctr">
          <a:noFill/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95363" rtl="0" eaLnBrk="1" fontAlgn="base" latinLnBrk="0" hangingPunct="1">
          <a:lnSpc>
            <a:spcPts val="14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smtClean="0">
            <a:ln>
              <a:noFill/>
            </a:ln>
            <a:solidFill>
              <a:srgbClr val="010024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ln>
          <a:headEnd type="none" w="med" len="med"/>
          <a:tailEnd type="none" w="med" len="med"/>
        </a:ln>
        <a:extLst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050" dirty="0">
            <a:solidFill>
              <a:srgbClr val="646464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Proposition paysage français 1">
        <a:dk1>
          <a:srgbClr val="7F7E82"/>
        </a:dk1>
        <a:lt1>
          <a:srgbClr val="FFFFFF"/>
        </a:lt1>
        <a:dk2>
          <a:srgbClr val="7F7E82"/>
        </a:dk2>
        <a:lt2>
          <a:srgbClr val="808080"/>
        </a:lt2>
        <a:accent1>
          <a:srgbClr val="A5A4A7"/>
        </a:accent1>
        <a:accent2>
          <a:srgbClr val="FFE600"/>
        </a:accent2>
        <a:accent3>
          <a:srgbClr val="FFFFFF"/>
        </a:accent3>
        <a:accent4>
          <a:srgbClr val="6C6B6E"/>
        </a:accent4>
        <a:accent5>
          <a:srgbClr val="CFCFD0"/>
        </a:accent5>
        <a:accent6>
          <a:srgbClr val="E7D000"/>
        </a:accent6>
        <a:hlink>
          <a:srgbClr val="CCCBCD"/>
        </a:hlink>
        <a:folHlink>
          <a:srgbClr val="F2F2F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DC204"/>
      </a:dk2>
      <a:lt2>
        <a:srgbClr val="FFFFFF"/>
      </a:lt2>
      <a:accent1>
        <a:srgbClr val="F00000"/>
      </a:accent1>
      <a:accent2>
        <a:srgbClr val="00B511"/>
      </a:accent2>
      <a:accent3>
        <a:srgbClr val="FFFFFF"/>
      </a:accent3>
      <a:accent4>
        <a:srgbClr val="000000"/>
      </a:accent4>
      <a:accent5>
        <a:srgbClr val="F6AAAA"/>
      </a:accent5>
      <a:accent6>
        <a:srgbClr val="00A40E"/>
      </a:accent6>
      <a:hlink>
        <a:srgbClr val="F66708"/>
      </a:hlink>
      <a:folHlink>
        <a:srgbClr val="0097E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Proposition paysage français</Template>
  <TotalTime>0</TotalTime>
  <Words>2604</Words>
  <Application>Microsoft Office PowerPoint</Application>
  <PresentationFormat>Format A4 (210 x 297 mm)</PresentationFormat>
  <Paragraphs>472</Paragraphs>
  <Slides>27</Slides>
  <Notes>10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27</vt:i4>
      </vt:variant>
    </vt:vector>
  </HeadingPairs>
  <TitlesOfParts>
    <vt:vector size="30" baseType="lpstr">
      <vt:lpstr>1_Thème1</vt:lpstr>
      <vt:lpstr>think-cell Slide</vt:lpstr>
      <vt:lpstr>Diapositive think-cell</vt:lpstr>
      <vt:lpstr>Impact de la crise du Covid-19 sur les associations œuvrant dans les quartiers prioritaires de la politique de la ville  Résultats de l’enquête « flash »</vt:lpstr>
      <vt:lpstr>Présentation PowerPoint</vt:lpstr>
      <vt:lpstr>Présentation PowerPoint</vt:lpstr>
      <vt:lpstr>L’enquête « flash » auprès des associations œuvrant dans les QPV a rencontré un grand succès</vt:lpstr>
      <vt:lpstr>Les associations sont profondément impactées par la crise actuelle, et sont partagées entre incertitude et pessimisme quant à leur avenir à moyen terme</vt:lpstr>
      <vt:lpstr>Les associations font remonter de nombreux besoins en matière de soutien et d’accompagnement à court et moyen terme</vt:lpstr>
      <vt:lpstr>Cette enquête nous permet de dresser une liste d’actions pouvant être mises en œuvre rapidement pour un soutien efficace de l’Etat aux associations</vt:lpstr>
      <vt:lpstr>Présentation PowerPoint</vt:lpstr>
      <vt:lpstr>Une enquête « flash » adressée aux associations de la politique de la ville pour écouter aujourd’hui et préparer les actions de demain</vt:lpstr>
      <vt:lpstr>Un échantillon largement représentatif malgré la durée limitée de l’enquête</vt:lpstr>
      <vt:lpstr>Présentation PowerPoint</vt:lpstr>
      <vt:lpstr>Présentation PowerPoint</vt:lpstr>
      <vt:lpstr>Une très grande diversité d’associations s’est exprimée à travers l’enquête</vt:lpstr>
      <vt:lpstr>Présentation PowerPoint</vt:lpstr>
      <vt:lpstr>Les associations se disent profondément impactées par la crise actuelle</vt:lpstr>
      <vt:lpstr>Elles parviennent tout de même à maintenir un lien avec leurs bénévoles et à atteindre leurs bénéficiaires</vt:lpstr>
      <vt:lpstr>Une part significative des associations a élargi son champ d’action pour répondre à la crise</vt:lpstr>
      <vt:lpstr>Des associations peu équipées sur le plan technique pour faire face à ce contexte exceptionnel</vt:lpstr>
      <vt:lpstr>Un recours massif au télétravail et aux dispositifs d’urgence mis en place par le Gouvernement pour faire face à la situation</vt:lpstr>
      <vt:lpstr>Présentation PowerPoint</vt:lpstr>
      <vt:lpstr>Des associations partagées entre incertitude et pessimisme quant à leur situation financière à moyen terme</vt:lpstr>
      <vt:lpstr>Présentation PowerPoint</vt:lpstr>
      <vt:lpstr>A court comme à moyen terme, des associations en attente d’un accompagnement leur permettant de maintenir leurs partenariats financiers</vt:lpstr>
      <vt:lpstr>Au-delà des besoins immédiats en matériel sanitaire, les propositions spontanées confirment l’attente en matière de sécurisation des financements</vt:lpstr>
      <vt:lpstr>Les acteurs de terrain placent la cohésion sociale comme thématique prioritaire et formulent de nombreuses propositions</vt:lpstr>
      <vt:lpstr>Présentation PowerPoint</vt:lpstr>
      <vt:lpstr>Cette enquête nous permet de dresser une liste d’actions pouvant être mises en œuvre rapidement pour un soutien efficace de l’Etat aux associations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2020-05-06T09:18:20Z</dcterms:created>
  <dcterms:modified xsi:type="dcterms:W3CDTF">2020-06-19T10:14:25Z</dcterms:modified>
</cp:coreProperties>
</file>