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sldIdLst>
    <p:sldId id="256" r:id="rId2"/>
    <p:sldId id="258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000412"/>
            <a:ext cx="7772400" cy="1470025"/>
          </a:xfrm>
        </p:spPr>
        <p:txBody>
          <a:bodyPr/>
          <a:lstStyle>
            <a:lvl1pPr>
              <a:defRPr sz="4400" b="0" i="0"/>
            </a:lvl1pPr>
          </a:lstStyle>
          <a:p>
            <a:r>
              <a:rPr lang="fr-FR" sz="3200" dirty="0" smtClean="0">
                <a:latin typeface="Myriad Pro"/>
                <a:cs typeface="Myriad Pro"/>
              </a:rPr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200" b="0" i="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z="2400" b="1" dirty="0" smtClean="0">
                <a:latin typeface="Myriad Pro"/>
                <a:cs typeface="Myriad Pro"/>
              </a:rPr>
              <a:t>Cliquez et modifiez le sous-titre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E7B7-73D8-6945-AB5C-DEDD6CD43A9F}" type="datetimeFigureOut">
              <a:rPr lang="fr-FR" smtClean="0"/>
              <a:t>21/05/2015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34EB-1486-004E-A0E1-991FA451265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MODÈLE 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1315"/>
            <a:ext cx="9154000" cy="696686"/>
          </a:xfrm>
          <a:prstGeom prst="rect">
            <a:avLst/>
          </a:prstGeom>
        </p:spPr>
      </p:pic>
      <p:pic>
        <p:nvPicPr>
          <p:cNvPr id="8" name="Image 7" descr="MODÈLE 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16"/>
            <a:ext cx="9154000" cy="696686"/>
          </a:xfrm>
          <a:prstGeom prst="rect">
            <a:avLst/>
          </a:prstGeom>
        </p:spPr>
      </p:pic>
      <p:pic>
        <p:nvPicPr>
          <p:cNvPr id="9" name="Image 8" descr="MODÈLE PPTSUITE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17"/>
          <a:stretch/>
        </p:blipFill>
        <p:spPr>
          <a:xfrm>
            <a:off x="2797377" y="6181316"/>
            <a:ext cx="5587929" cy="458651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2856158" y="6246695"/>
            <a:ext cx="50336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FFFFFF"/>
                </a:solidFill>
                <a:latin typeface="Myriad Pro"/>
                <a:cs typeface="Myriad Pro"/>
              </a:rPr>
              <a:t>Hôtel de Ville – Place</a:t>
            </a:r>
            <a:r>
              <a:rPr lang="fr-FR" sz="1100" baseline="0" dirty="0" smtClean="0">
                <a:solidFill>
                  <a:srgbClr val="FFFFFF"/>
                </a:solidFill>
                <a:latin typeface="Myriad Pro"/>
                <a:cs typeface="Myriad Pro"/>
              </a:rPr>
              <a:t> de la Nation – CS 40002 – 69518 Vaulx-en-Velin Cedex</a:t>
            </a:r>
          </a:p>
          <a:p>
            <a:r>
              <a:rPr lang="fr-FR" sz="1100" baseline="0" dirty="0" smtClean="0">
                <a:solidFill>
                  <a:srgbClr val="FFFFFF"/>
                </a:solidFill>
                <a:latin typeface="Myriad Pro"/>
                <a:cs typeface="Myriad Pro"/>
              </a:rPr>
              <a:t>Tél: 04 72 04 80 80 – Fax: 04 72 04 62 88 – www.ville-vaulx-en-velin.fr</a:t>
            </a:r>
            <a:endParaRPr lang="fr-FR" sz="1100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66948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75000"/>
              <a:buFont typeface="Wingdings" charset="2"/>
              <a:buChar char="§"/>
              <a:defRPr/>
            </a:lvl1pPr>
            <a:lvl2pPr marL="742950" indent="-285750">
              <a:buSzPct val="40000"/>
              <a:buFont typeface="Wingdings" charset="2"/>
              <a:buChar char="q"/>
              <a:defRPr/>
            </a:lvl2pPr>
            <a:lvl3pPr marL="1143000" indent="-228600">
              <a:buSzPct val="50000"/>
              <a:buFont typeface="Wingdings" charset="2"/>
              <a:buChar char="v"/>
              <a:defRPr/>
            </a:lvl3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3744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800" b="0" i="0" cap="all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7725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01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43336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783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2973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3200" dirty="0" smtClean="0">
                <a:latin typeface="Myriad Pro"/>
                <a:cs typeface="Myriad Pro"/>
              </a:rPr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CE32E7B7-73D8-6945-AB5C-DEDD6CD43A9F}" type="datetimeFigureOut">
              <a:rPr lang="fr-FR" smtClean="0"/>
              <a:pPr/>
              <a:t>21/05/2015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268534EB-1486-004E-A0E1-991FA451265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 descr="MODÈLE PPTSUITE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6356"/>
            <a:ext cx="9154000" cy="45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7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70000"/>
        <a:buFont typeface="Wingdings" charset="2"/>
        <a:buChar char="§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SzPct val="40000"/>
        <a:buFont typeface="Wingdings" charset="2"/>
        <a:buChar char="q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SzPct val="50000"/>
        <a:buFont typeface="Wingdings" charset="2"/>
        <a:buChar char="v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Plan numérique – Ecole de Vaulx-en-Velin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6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559988"/>
            <a:ext cx="7772400" cy="690001"/>
          </a:xfrm>
        </p:spPr>
        <p:txBody>
          <a:bodyPr>
            <a:normAutofit fontScale="90000"/>
          </a:bodyPr>
          <a:lstStyle/>
          <a:p>
            <a:pPr lvl="0" algn="ctr"/>
            <a:r>
              <a:rPr lang="fr-FR" b="1" dirty="0"/>
              <a:t>Principes généraux du plan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1024468"/>
            <a:ext cx="7772400" cy="4097866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dirty="0"/>
              <a:t>Réduire les inégalités induites par la fracture numérique dès le plus jeune </a:t>
            </a:r>
            <a:r>
              <a:rPr lang="fr-FR" dirty="0" smtClean="0"/>
              <a:t>âge.</a:t>
            </a:r>
            <a:endParaRPr lang="fr-F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dirty="0"/>
              <a:t>Favoriser la réussite </a:t>
            </a:r>
            <a:r>
              <a:rPr lang="fr-FR" dirty="0" smtClean="0"/>
              <a:t>scolaire.</a:t>
            </a:r>
            <a:endParaRPr lang="fr-F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dirty="0"/>
              <a:t>Organiser la continuité éducative dans la construction de projets communs à l’éducation nationale et à la </a:t>
            </a:r>
            <a:r>
              <a:rPr lang="fr-FR" dirty="0" smtClean="0"/>
              <a:t>ville.</a:t>
            </a:r>
            <a:endParaRPr lang="fr-F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dirty="0"/>
              <a:t>Développer l’ouverture culturelle et scientifique des </a:t>
            </a:r>
            <a:r>
              <a:rPr lang="fr-FR" dirty="0" smtClean="0"/>
              <a:t>enfants.</a:t>
            </a:r>
            <a:endParaRPr lang="fr-F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dirty="0"/>
              <a:t>Faciliter </a:t>
            </a:r>
            <a:r>
              <a:rPr lang="fr-FR" dirty="0" smtClean="0"/>
              <a:t>l’implication </a:t>
            </a:r>
            <a:r>
              <a:rPr lang="fr-FR" dirty="0"/>
              <a:t>des parents au service de la continuité éducative, particulièrement sur les temps scolaires et </a:t>
            </a:r>
            <a:r>
              <a:rPr lang="fr-FR" dirty="0" smtClean="0"/>
              <a:t>périscolaires.</a:t>
            </a:r>
            <a:endParaRPr lang="fr-F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dirty="0"/>
              <a:t>Soutenir la liaison entre l’école et le collège via les réseaux REP</a:t>
            </a:r>
            <a:r>
              <a:rPr lang="fr-FR" dirty="0" smtClean="0"/>
              <a:t>+.</a:t>
            </a:r>
            <a:endParaRPr lang="fr-F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dirty="0"/>
              <a:t>Renforcer l’articulation de l’offre éducative du territoire avec les objectifs du </a:t>
            </a:r>
            <a:r>
              <a:rPr lang="fr-FR" dirty="0" smtClean="0"/>
              <a:t>PEDT.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3466" y="6443308"/>
            <a:ext cx="272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FFFF"/>
                </a:solidFill>
                <a:latin typeface="Myriad Pro"/>
                <a:cs typeface="Myriad Pro"/>
              </a:rPr>
              <a:t>Nom de la réunion - date</a:t>
            </a:r>
            <a:endParaRPr lang="fr-FR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64409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93466" y="6443308"/>
            <a:ext cx="272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FFFF"/>
                </a:solidFill>
                <a:latin typeface="Myriad Pro"/>
                <a:cs typeface="Myriad Pro"/>
              </a:rPr>
              <a:t>Nom de la réunion - date</a:t>
            </a:r>
            <a:endParaRPr lang="fr-FR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1360967" y="375203"/>
            <a:ext cx="1499190" cy="1953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SzPct val="70000"/>
              <a:buFont typeface="Wingdings" charset="2"/>
              <a:buNone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SzPct val="40000"/>
              <a:buFont typeface="Wingdings" charset="2"/>
              <a:buNone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SzPct val="50000"/>
              <a:buFont typeface="Wingdings" charset="2"/>
              <a:buNone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4200" dirty="0" smtClean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fr-FR" sz="2400" u="sng" dirty="0"/>
              <a:t>L’appel à projet </a:t>
            </a:r>
            <a:r>
              <a:rPr lang="fr-FR" sz="2400" u="sng" dirty="0" smtClean="0"/>
              <a:t>collège connecté, </a:t>
            </a:r>
            <a:r>
              <a:rPr lang="fr-FR" sz="2400" u="sng" dirty="0"/>
              <a:t>une opportunité pour la commune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686748" cy="4525963"/>
          </a:xfrm>
        </p:spPr>
        <p:txBody>
          <a:bodyPr>
            <a:normAutofit fontScale="475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Le programme vise à développer les pratiques numériques et l’utilisation de ressources d’apprentissage innovantes grâce à l’équipement individuel des élèves et de leurs enseignants.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Il prévoit l’expérimentation de classes mobiles de tablettes dans les écoles appartenant au réseau REP</a:t>
            </a:r>
            <a:r>
              <a:rPr lang="fr-FR" sz="3600" dirty="0" smtClean="0"/>
              <a:t>+.</a:t>
            </a:r>
            <a:endParaRPr lang="fr-FR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Le collège Césaire, éligible à l’appel à </a:t>
            </a:r>
            <a:r>
              <a:rPr lang="fr-FR" sz="3600" dirty="0" smtClean="0"/>
              <a:t>projet.</a:t>
            </a:r>
            <a:endParaRPr lang="fr-FR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5 écoles de la commune font partie du réseau REP+ de l’établissement (Mistral, King, Vilar, </a:t>
            </a:r>
            <a:r>
              <a:rPr lang="fr-FR" sz="3600" dirty="0" err="1"/>
              <a:t>Beauverie</a:t>
            </a:r>
            <a:r>
              <a:rPr lang="fr-FR" sz="3600" dirty="0"/>
              <a:t>, Anatole France)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Pour les écoles </a:t>
            </a:r>
            <a:r>
              <a:rPr lang="fr-FR" sz="3600" dirty="0" smtClean="0"/>
              <a:t>concernées, </a:t>
            </a:r>
            <a:r>
              <a:rPr lang="fr-FR" sz="3600" dirty="0"/>
              <a:t>une possibilité d’équipement de classe mobile de tablette (3 maxi/école</a:t>
            </a:r>
            <a:r>
              <a:rPr lang="fr-FR" sz="3600" dirty="0" smtClean="0"/>
              <a:t>).</a:t>
            </a:r>
            <a:endParaRPr lang="fr-FR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Le financement de ces classes mobiles </a:t>
            </a:r>
            <a:r>
              <a:rPr lang="fr-FR" sz="3600" dirty="0" smtClean="0"/>
              <a:t>est supporté </a:t>
            </a:r>
            <a:r>
              <a:rPr lang="fr-FR" sz="3600" dirty="0"/>
              <a:t>par le Ministère de l’Education </a:t>
            </a:r>
            <a:r>
              <a:rPr lang="fr-FR" sz="3600" dirty="0" smtClean="0"/>
              <a:t>Nationale.</a:t>
            </a:r>
            <a:endParaRPr lang="fr-FR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1800" dirty="0"/>
          </a:p>
          <a:p>
            <a:endParaRPr lang="fr-FR" sz="1800" dirty="0"/>
          </a:p>
          <a:p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947" y="1892595"/>
            <a:ext cx="3936262" cy="3437436"/>
          </a:xfrm>
        </p:spPr>
      </p:pic>
    </p:spTree>
    <p:extLst>
      <p:ext uri="{BB962C8B-B14F-4D97-AF65-F5344CB8AC3E}">
        <p14:creationId xmlns:p14="http://schemas.microsoft.com/office/powerpoint/2010/main" val="29748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93466" y="6443308"/>
            <a:ext cx="272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FFFF"/>
                </a:solidFill>
                <a:latin typeface="Myriad Pro"/>
                <a:cs typeface="Myriad Pro"/>
              </a:rPr>
              <a:t>Nom de la réunion - date</a:t>
            </a:r>
            <a:endParaRPr lang="fr-FR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2400" b="1" u="sng" dirty="0" smtClean="0"/>
              <a:t>René </a:t>
            </a:r>
            <a:r>
              <a:rPr lang="fr-FR" sz="2400" b="1" u="sng" dirty="0" err="1" smtClean="0"/>
              <a:t>Beauverie</a:t>
            </a:r>
            <a:r>
              <a:rPr lang="fr-FR" sz="2400" b="1" u="sng" dirty="0"/>
              <a:t>, école pilote</a:t>
            </a:r>
            <a:endParaRPr lang="fr-FR" sz="24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297712" y="1185513"/>
            <a:ext cx="4198088" cy="4525963"/>
          </a:xfrm>
        </p:spPr>
        <p:txBody>
          <a:bodyPr>
            <a:noAutofit/>
          </a:bodyPr>
          <a:lstStyle/>
          <a:p>
            <a:r>
              <a:rPr lang="fr-FR" sz="1700" dirty="0"/>
              <a:t>La livraison du groupe scolaire provisoire </a:t>
            </a:r>
            <a:r>
              <a:rPr lang="fr-FR" sz="1700" dirty="0" err="1"/>
              <a:t>Beauverie</a:t>
            </a:r>
            <a:r>
              <a:rPr lang="fr-FR" sz="1700" dirty="0"/>
              <a:t> peut </a:t>
            </a:r>
            <a:r>
              <a:rPr lang="fr-FR" sz="1700" dirty="0" smtClean="0"/>
              <a:t>permettre, </a:t>
            </a:r>
            <a:r>
              <a:rPr lang="fr-FR" sz="1700" dirty="0"/>
              <a:t>dès </a:t>
            </a:r>
            <a:r>
              <a:rPr lang="fr-FR" sz="1700" dirty="0" smtClean="0"/>
              <a:t>la rentrée </a:t>
            </a:r>
            <a:r>
              <a:rPr lang="fr-FR" sz="1700" dirty="0" smtClean="0"/>
              <a:t>2015/2016, </a:t>
            </a:r>
            <a:r>
              <a:rPr lang="fr-FR" sz="1700" dirty="0" smtClean="0"/>
              <a:t>de </a:t>
            </a:r>
            <a:r>
              <a:rPr lang="fr-FR" sz="1700" dirty="0"/>
              <a:t>mettre en œuvre l’école du </a:t>
            </a:r>
            <a:r>
              <a:rPr lang="fr-FR" sz="1700" dirty="0" smtClean="0"/>
              <a:t>numérique.</a:t>
            </a:r>
            <a:endParaRPr lang="fr-FR" sz="1700" dirty="0"/>
          </a:p>
          <a:p>
            <a:r>
              <a:rPr lang="fr-FR" sz="1700" dirty="0"/>
              <a:t>La cohérence éducative et partenariale s’en trouverait d’autant plus </a:t>
            </a:r>
            <a:r>
              <a:rPr lang="fr-FR" sz="1700" dirty="0" smtClean="0"/>
              <a:t>renforcée </a:t>
            </a:r>
            <a:r>
              <a:rPr lang="fr-FR" sz="1700" dirty="0"/>
              <a:t>que le groupe scolaire </a:t>
            </a:r>
            <a:r>
              <a:rPr lang="fr-FR" sz="1700" dirty="0" err="1"/>
              <a:t>Beauverie</a:t>
            </a:r>
            <a:r>
              <a:rPr lang="fr-FR" sz="1700" dirty="0"/>
              <a:t> fait partie du réseau REP+ du collège Aimé </a:t>
            </a:r>
            <a:r>
              <a:rPr lang="fr-FR" sz="1700" dirty="0" smtClean="0"/>
              <a:t>Césaire (retenu dans l’appel à projet du Ministère).</a:t>
            </a:r>
            <a:endParaRPr lang="fr-FR" sz="1700" dirty="0"/>
          </a:p>
          <a:p>
            <a:r>
              <a:rPr lang="fr-FR" sz="1700" dirty="0"/>
              <a:t>Ce déploiement rapide, permettrait de préfigurer le plan numérique de la commune dès septembre 2015-2016</a:t>
            </a:r>
          </a:p>
          <a:p>
            <a:r>
              <a:rPr lang="fr-FR" sz="1700" dirty="0"/>
              <a:t>Proposition </a:t>
            </a:r>
            <a:r>
              <a:rPr lang="fr-FR" sz="1700" dirty="0" smtClean="0"/>
              <a:t>d’équipements complémentaires par la commune:</a:t>
            </a:r>
            <a:endParaRPr lang="fr-FR" sz="17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Un TNI/VPI par </a:t>
            </a:r>
            <a:r>
              <a:rPr lang="fr-FR" sz="1700" dirty="0" smtClean="0"/>
              <a:t>classe</a:t>
            </a:r>
            <a:endParaRPr lang="fr-FR" sz="17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2 à 3 classes mobiles tablettes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700" dirty="0"/>
              <a:t>Des outils et ressources innovantes comme les tables</a:t>
            </a:r>
          </a:p>
        </p:txBody>
      </p:sp>
      <p:pic>
        <p:nvPicPr>
          <p:cNvPr id="11" name="Espace réservé du contenu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8288"/>
            <a:ext cx="4286926" cy="3221093"/>
          </a:xfrm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-1180214" y="-108467"/>
            <a:ext cx="1020726" cy="4566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SzPct val="70000"/>
              <a:buFont typeface="Wingdings" charset="2"/>
              <a:buNone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SzPct val="40000"/>
              <a:buFont typeface="Wingdings" charset="2"/>
              <a:buNone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SzPct val="50000"/>
              <a:buFont typeface="Wingdings" charset="2"/>
              <a:buNone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numériques</a:t>
            </a:r>
            <a:endParaRPr lang="fr-FR" sz="20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4400" dirty="0"/>
          </a:p>
          <a:p>
            <a:endParaRPr lang="fr-FR" sz="4200" dirty="0" smtClean="0"/>
          </a:p>
        </p:txBody>
      </p:sp>
    </p:spTree>
    <p:extLst>
      <p:ext uri="{BB962C8B-B14F-4D97-AF65-F5344CB8AC3E}">
        <p14:creationId xmlns:p14="http://schemas.microsoft.com/office/powerpoint/2010/main" val="12504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sz="2700" b="1" u="sng" dirty="0"/>
              <a:t>Des outils innovants au service du partenariat et du périscolaire en particulier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457200" y="1339702"/>
            <a:ext cx="4038600" cy="4786461"/>
          </a:xfrm>
        </p:spPr>
        <p:txBody>
          <a:bodyPr>
            <a:normAutofit fontScale="40000" lnSpcReduction="20000"/>
          </a:bodyPr>
          <a:lstStyle/>
          <a:p>
            <a:r>
              <a:rPr lang="fr-FR" sz="4000" dirty="0"/>
              <a:t>Les services éducation, culture (bibliothèques, Planétarium) et informatique sont à pied d’œuvre afin de proposer des solutions complémentaires et innovantes au développement de l’école numérique. Il s’agit ainsi de construire des actions toujours au service de la continuité éducative. </a:t>
            </a:r>
          </a:p>
          <a:p>
            <a:pPr marL="0" indent="0">
              <a:buNone/>
            </a:pPr>
            <a:r>
              <a:rPr lang="fr-FR" sz="4000" dirty="0"/>
              <a:t>Deux solutions se dégagent en particulier 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4000" dirty="0"/>
              <a:t>La construction entre les services de la ville et l’éducation nationale d’un Environnement Numérique de Travail (ENT) </a:t>
            </a:r>
            <a:r>
              <a:rPr lang="fr-FR" sz="4000" dirty="0" smtClean="0"/>
              <a:t>utile </a:t>
            </a:r>
            <a:r>
              <a:rPr lang="fr-FR" sz="4000" dirty="0"/>
              <a:t>à la ville, aux enseignants et surtout aux parents (cartables numériques).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4000" dirty="0"/>
              <a:t>L’achat de table numérique en partenariat avec le Centre Erasme et </a:t>
            </a:r>
            <a:r>
              <a:rPr lang="fr-FR" sz="4000" dirty="0" err="1"/>
              <a:t>Canopé</a:t>
            </a:r>
            <a:r>
              <a:rPr lang="fr-FR" sz="4000" dirty="0"/>
              <a:t> permettant de développer des applications et ressources  numériques individuelles et collectives aussi bien sur le temps scolaire que sur le temps périscolaire.</a:t>
            </a:r>
          </a:p>
          <a:p>
            <a:endParaRPr lang="fr-FR" dirty="0"/>
          </a:p>
        </p:txBody>
      </p:sp>
      <p:pic>
        <p:nvPicPr>
          <p:cNvPr id="12" name="Espace réservé du contenu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668" y="1722474"/>
            <a:ext cx="4392540" cy="3593805"/>
          </a:xfrm>
        </p:spPr>
      </p:pic>
    </p:spTree>
    <p:extLst>
      <p:ext uri="{BB962C8B-B14F-4D97-AF65-F5344CB8AC3E}">
        <p14:creationId xmlns:p14="http://schemas.microsoft.com/office/powerpoint/2010/main" val="485488916"/>
      </p:ext>
    </p:extLst>
  </p:cSld>
  <p:clrMapOvr>
    <a:masterClrMapping/>
  </p:clrMapOvr>
</p:sld>
</file>

<file path=ppt/theme/theme1.xml><?xml version="1.0" encoding="utf-8"?>
<a:theme xmlns:a="http://schemas.openxmlformats.org/drawingml/2006/main" name="VaulxenVelin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</TotalTime>
  <Words>404</Words>
  <Application>Microsoft Office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VaulxenVelin</vt:lpstr>
      <vt:lpstr>Plan numérique – Ecole de Vaulx-en-Velin</vt:lpstr>
      <vt:lpstr>Principes généraux du plan </vt:lpstr>
      <vt:lpstr>L’appel à projet collège connecté, une opportunité pour la commune</vt:lpstr>
      <vt:lpstr>René Beauverie, école pilote</vt:lpstr>
      <vt:lpstr>Des outils innovants au service du partenariat et du périscolaire en particulier  </vt:lpstr>
    </vt:vector>
  </TitlesOfParts>
  <Company>Mairie de Vaulx-en-Velin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Elodie SABY</dc:creator>
  <cp:lastModifiedBy>Mathie Espargilière</cp:lastModifiedBy>
  <cp:revision>14</cp:revision>
  <dcterms:created xsi:type="dcterms:W3CDTF">2014-05-23T08:19:24Z</dcterms:created>
  <dcterms:modified xsi:type="dcterms:W3CDTF">2015-05-21T15:38:36Z</dcterms:modified>
</cp:coreProperties>
</file>